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7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Lst>
  <p:sldSz cx="12188825"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2160">
          <p15:clr>
            <a:srgbClr val="000000"/>
          </p15:clr>
        </p15:guide>
        <p15:guide id="2" pos="3839">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3777D4D8-C9B0-4A07-BD07-8100F8E71889}">
  <a:tblStyle styleId="{3777D4D8-C9B0-4A07-BD07-8100F8E71889}"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showComments="0">
  <p:normalViewPr>
    <p:restoredLeft sz="15620"/>
    <p:restoredTop sz="94660"/>
  </p:normalViewPr>
  <p:slideViewPr>
    <p:cSldViewPr snapToGrid="0">
      <p:cViewPr varScale="1">
        <p:scale>
          <a:sx n="124" d="100"/>
          <a:sy n="124" d="100"/>
        </p:scale>
        <p:origin x="-104" y="-680"/>
      </p:cViewPr>
      <p:guideLst>
        <p:guide orient="horz" pos="2160"/>
        <p:guide pos="3839"/>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notesMaster" Target="notesMasters/notesMaster1.xml"/><Relationship Id="rId72" Type="http://schemas.openxmlformats.org/officeDocument/2006/relationships/printerSettings" Target="printerSettings/printerSettings1.bin"/><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esProps" Target="presProps.xml"/><Relationship Id="rId74" Type="http://schemas.openxmlformats.org/officeDocument/2006/relationships/viewProps" Target="viewProps.xml"/><Relationship Id="rId75" Type="http://schemas.openxmlformats.org/officeDocument/2006/relationships/theme" Target="theme/theme1.xml"/><Relationship Id="rId76"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80524128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cb1fdf3e1b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 name="Google Shape;86;gcb1fdf3e1b_0_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b7f6c9bcab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3" name="Google Shape;173;gb7f6c9bcab_0_1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b7f6c9bcab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gb7f6c9bcab_0_3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b7f6c9bcab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1" name="Google Shape;191;gb7f6c9bcab_0_9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cb1fdf3e1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gcb1fdf3e1b_0_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f2a7f442af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1" name="Google Shape;211;gf2a7f442af_0_5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b7f6c9bcab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8" name="Google Shape;218;gb7f6c9bcab_0_8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b7f6c9bcab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6" name="Google Shape;226;gb7f6c9bcab_0_14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b7f6c9bca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4" name="Google Shape;234;gb7f6c9bcab_0_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b7f6c9bcab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5" name="Google Shape;245;gb7f6c9bcab_0_5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cb1fdf3e1b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3" name="Google Shape;253;gcb1fdf3e1b_0_13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f2a7f442af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 name="Google Shape;97;gf2a7f442af_0_4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f2a7f442af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1" name="Google Shape;261;gf2a7f442af_0_4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cb1fdf3e1b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gcb1fdf3e1b_0_10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b7f6c9bcab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6" name="Google Shape;276;gb7f6c9bcab_0_1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e0852af561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7" name="Google Shape;287;ge0852af561_0_8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b7f774d21e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6" name="Google Shape;296;gb7f774d21e_0_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cb1fdf3e1b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4" name="Google Shape;304;gcb1fdf3e1b_0_10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f2e53df34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3" name="Google Shape;313;gf2e53df342_0_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cb1fdf3e1b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0" name="Google Shape;320;gcb1fdf3e1b_0_14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f247c54053_0_1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f247c54053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f247c54053_0_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f247c54053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cb1fdf3e1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gcb1fdf3e1b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f247c54053_0_2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f247c54053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f247c54053_0_6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f247c54053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f247c54053_0_7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f247c54053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f247c54053_0_4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f247c54053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f247c54053_0_5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f247c54053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cb1fdf3e1b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gcb1fdf3e1b_0_13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f247c54053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9" name="Google Shape;409;gf247c54053_2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f247c54053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9" name="Google Shape;419;gf247c54053_2_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f2e53df342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7" name="Google Shape;427;gf2e53df342_0_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cb1fdf3e1b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4" name="Google Shape;434;gcb1fdf3e1b_0_12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edcbc17e6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gedcbc17e65_0_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f247c54053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2" name="Google Shape;442;gf247c54053_0_2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f247c54053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0" name="Google Shape;450;gf247c54053_0_8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f247c54053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9" name="Google Shape;459;gf247c54053_0_17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f247c54053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7" name="Google Shape;467;gf247c54053_0_18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f247c54053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5" name="Google Shape;475;gf247c54053_0_19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f247c54053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3" name="Google Shape;483;gf247c54053_0_20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f247c54053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2" name="Google Shape;492;gf247c54053_0_2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f2c9b45625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1" name="Google Shape;501;gf2c9b45625_0_2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f2d112993c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0" name="Google Shape;510;gf2d112993c_0_2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f2c9b45625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9" name="Google Shape;519;gf2c9b45625_0_3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edcbc17e65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gedcbc17e65_0_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f2c9b45625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9" name="Google Shape;529;gf2c9b45625_0_3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f2c9b4562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9" name="Google Shape;539;gf2c9b45625_0_1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f2c9b4562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7" name="Google Shape;547;gf2c9b45625_0_6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f2c9b4562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8" name="Google Shape;558;gf2c9b45625_0_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f2c9b45625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6" name="Google Shape;566;gf2c9b45625_0_7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f2c9b45625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4" name="Google Shape;574;gf2c9b45625_0_8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f2e53df34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2" name="Google Shape;582;gf2e53df342_0_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cb1fdf3e1b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9" name="Google Shape;589;gcb1fdf3e1b_0_11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f247c54053_2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9" name="Google Shape;599;gf247c54053_2_3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f247c54053_2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7" name="Google Shape;607;gf247c54053_2_5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edcbc17e65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 name="Google Shape;129;gedcbc17e65_0_2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f247c54053_2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1" name="Google Shape;641;gf247c54053_2_2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f247c54053_2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9" name="Google Shape;649;gf247c54053_2_3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f247c54053_2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7" name="Google Shape;657;gf247c54053_2_4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f247c54053_2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5" name="Google Shape;665;gf247c54053_2_10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f247c54053_2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3" name="Google Shape;673;gf247c54053_2_8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f247c54053_2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1" name="Google Shape;681;gf247c54053_2_9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f247c54053_2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9" name="Google Shape;689;gf247c54053_2_11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f247c54053_2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7" name="Google Shape;697;gf247c54053_2_10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f247c54053_2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5" name="Google Shape;705;gf247c54053_2_12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b7f6c9bcab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3" name="Google Shape;713;gb7f6c9bcab_0_2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edcbc17e6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7" name="Google Shape;147;gedcbc17e65_0_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e0852af561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ge0852af561_0_4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b7f6c9bcab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gb7f6c9bcab_0_7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914162" y="2130427"/>
            <a:ext cx="10360502"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828324" y="3886200"/>
            <a:ext cx="8532178"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4" name="Google Shape;14;p2"/>
          <p:cNvSpPr txBox="1">
            <a:spLocks noGrp="1"/>
          </p:cNvSpPr>
          <p:nvPr>
            <p:ph type="dt" idx="10"/>
          </p:nvPr>
        </p:nvSpPr>
        <p:spPr>
          <a:xfrm>
            <a:off x="609441" y="6356352"/>
            <a:ext cx="28440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164516" y="6356352"/>
            <a:ext cx="385979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735325" y="6356352"/>
            <a:ext cx="284406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609442" y="274638"/>
            <a:ext cx="10969943"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831432" y="-1621788"/>
            <a:ext cx="4525963" cy="1096994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609441" y="6356352"/>
            <a:ext cx="28440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164516" y="6356352"/>
            <a:ext cx="385979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735325" y="6356352"/>
            <a:ext cx="284406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282379" y="1829160"/>
            <a:ext cx="5851525" cy="2742486"/>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695834" y="-811752"/>
            <a:ext cx="5851525" cy="8024309"/>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609441" y="6356352"/>
            <a:ext cx="28440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164516" y="6356352"/>
            <a:ext cx="385979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735325" y="6356352"/>
            <a:ext cx="284406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a:off x="415492" y="593367"/>
            <a:ext cx="11357700" cy="7635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2" name="Google Shape;82;p13"/>
          <p:cNvSpPr txBox="1">
            <a:spLocks noGrp="1"/>
          </p:cNvSpPr>
          <p:nvPr>
            <p:ph type="body" idx="1"/>
          </p:nvPr>
        </p:nvSpPr>
        <p:spPr>
          <a:xfrm>
            <a:off x="415492" y="1536633"/>
            <a:ext cx="11357700" cy="4555200"/>
          </a:xfrm>
          <a:prstGeom prst="rect">
            <a:avLst/>
          </a:prstGeom>
        </p:spPr>
        <p:txBody>
          <a:bodyPr spcFirstLastPara="1" wrap="square" lIns="91425" tIns="45700" rIns="91425" bIns="45700" anchor="t" anchorCtr="0">
            <a:normAutofit/>
          </a:bodyPr>
          <a:lstStyle>
            <a:lvl1pPr marL="457200" lvl="0" indent="-431800" rtl="0">
              <a:spcBef>
                <a:spcPts val="640"/>
              </a:spcBef>
              <a:spcAft>
                <a:spcPts val="0"/>
              </a:spcAft>
              <a:buSzPts val="3200"/>
              <a:buChar char="•"/>
              <a:defRPr/>
            </a:lvl1pPr>
            <a:lvl2pPr marL="914400" lvl="1" indent="-406400" rtl="0">
              <a:spcBef>
                <a:spcPts val="560"/>
              </a:spcBef>
              <a:spcAft>
                <a:spcPts val="0"/>
              </a:spcAft>
              <a:buSzPts val="2800"/>
              <a:buChar char="–"/>
              <a:defRPr/>
            </a:lvl2pPr>
            <a:lvl3pPr marL="1371600" lvl="2" indent="-381000" rtl="0">
              <a:spcBef>
                <a:spcPts val="480"/>
              </a:spcBef>
              <a:spcAft>
                <a:spcPts val="0"/>
              </a:spcAft>
              <a:buSzPts val="2400"/>
              <a:buChar char="•"/>
              <a:defRPr/>
            </a:lvl3pPr>
            <a:lvl4pPr marL="1828800" lvl="3" indent="-355600" rtl="0">
              <a:spcBef>
                <a:spcPts val="400"/>
              </a:spcBef>
              <a:spcAft>
                <a:spcPts val="0"/>
              </a:spcAft>
              <a:buSzPts val="2000"/>
              <a:buChar char="–"/>
              <a:defRPr/>
            </a:lvl4pPr>
            <a:lvl5pPr marL="2286000" lvl="4" indent="-355600" rtl="0">
              <a:spcBef>
                <a:spcPts val="400"/>
              </a:spcBef>
              <a:spcAft>
                <a:spcPts val="0"/>
              </a:spcAft>
              <a:buSzPts val="200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83" name="Google Shape;83;p13"/>
          <p:cNvSpPr txBox="1">
            <a:spLocks noGrp="1"/>
          </p:cNvSpPr>
          <p:nvPr>
            <p:ph type="sldNum" idx="12"/>
          </p:nvPr>
        </p:nvSpPr>
        <p:spPr>
          <a:xfrm>
            <a:off x="11293669" y="6217622"/>
            <a:ext cx="7314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09442" y="274638"/>
            <a:ext cx="10969943"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609442" y="1600202"/>
            <a:ext cx="10969943"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609441" y="6356352"/>
            <a:ext cx="28440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4164516" y="6356352"/>
            <a:ext cx="385979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735325" y="6356352"/>
            <a:ext cx="284406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962832" y="4406902"/>
            <a:ext cx="10360502"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962832" y="2906713"/>
            <a:ext cx="10360502"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26" name="Google Shape;26;p4"/>
          <p:cNvSpPr txBox="1">
            <a:spLocks noGrp="1"/>
          </p:cNvSpPr>
          <p:nvPr>
            <p:ph type="dt" idx="10"/>
          </p:nvPr>
        </p:nvSpPr>
        <p:spPr>
          <a:xfrm>
            <a:off x="609441" y="6356352"/>
            <a:ext cx="28440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4164516" y="6356352"/>
            <a:ext cx="385979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8735325" y="6356352"/>
            <a:ext cx="284406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609442" y="274638"/>
            <a:ext cx="10969943"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609442" y="1600202"/>
            <a:ext cx="5383398"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2" name="Google Shape;32;p5"/>
          <p:cNvSpPr txBox="1">
            <a:spLocks noGrp="1"/>
          </p:cNvSpPr>
          <p:nvPr>
            <p:ph type="body" idx="2"/>
          </p:nvPr>
        </p:nvSpPr>
        <p:spPr>
          <a:xfrm>
            <a:off x="6195986" y="1600202"/>
            <a:ext cx="5383398"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3" name="Google Shape;33;p5"/>
          <p:cNvSpPr txBox="1">
            <a:spLocks noGrp="1"/>
          </p:cNvSpPr>
          <p:nvPr>
            <p:ph type="dt" idx="10"/>
          </p:nvPr>
        </p:nvSpPr>
        <p:spPr>
          <a:xfrm>
            <a:off x="609441" y="6356352"/>
            <a:ext cx="28440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4164516" y="6356352"/>
            <a:ext cx="385979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8735325" y="6356352"/>
            <a:ext cx="284406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609442" y="274638"/>
            <a:ext cx="10969943"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609441" y="1535113"/>
            <a:ext cx="538551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9" name="Google Shape;39;p6"/>
          <p:cNvSpPr txBox="1">
            <a:spLocks noGrp="1"/>
          </p:cNvSpPr>
          <p:nvPr>
            <p:ph type="body" idx="2"/>
          </p:nvPr>
        </p:nvSpPr>
        <p:spPr>
          <a:xfrm>
            <a:off x="609441" y="2174875"/>
            <a:ext cx="538551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0" name="Google Shape;40;p6"/>
          <p:cNvSpPr txBox="1">
            <a:spLocks noGrp="1"/>
          </p:cNvSpPr>
          <p:nvPr>
            <p:ph type="body" idx="3"/>
          </p:nvPr>
        </p:nvSpPr>
        <p:spPr>
          <a:xfrm>
            <a:off x="6191755" y="1535113"/>
            <a:ext cx="5387630"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1" name="Google Shape;41;p6"/>
          <p:cNvSpPr txBox="1">
            <a:spLocks noGrp="1"/>
          </p:cNvSpPr>
          <p:nvPr>
            <p:ph type="body" idx="4"/>
          </p:nvPr>
        </p:nvSpPr>
        <p:spPr>
          <a:xfrm>
            <a:off x="6191755" y="2174875"/>
            <a:ext cx="5387630"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2" name="Google Shape;42;p6"/>
          <p:cNvSpPr txBox="1">
            <a:spLocks noGrp="1"/>
          </p:cNvSpPr>
          <p:nvPr>
            <p:ph type="dt" idx="10"/>
          </p:nvPr>
        </p:nvSpPr>
        <p:spPr>
          <a:xfrm>
            <a:off x="609441" y="6356352"/>
            <a:ext cx="28440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4164516" y="6356352"/>
            <a:ext cx="385979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8735325" y="6356352"/>
            <a:ext cx="284406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609442" y="274638"/>
            <a:ext cx="10969943"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609441" y="6356352"/>
            <a:ext cx="28440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4164516" y="6356352"/>
            <a:ext cx="385979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8735325" y="6356352"/>
            <a:ext cx="284406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609441" y="6356352"/>
            <a:ext cx="28440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164516" y="6356352"/>
            <a:ext cx="385979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735325" y="6356352"/>
            <a:ext cx="284406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609443" y="273050"/>
            <a:ext cx="4010039"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4765492" y="273052"/>
            <a:ext cx="6813891"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609443" y="1435102"/>
            <a:ext cx="4010039"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609441" y="6356352"/>
            <a:ext cx="28440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164516" y="6356352"/>
            <a:ext cx="385979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735325" y="6356352"/>
            <a:ext cx="284406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2389095" y="4800600"/>
            <a:ext cx="7313295"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2389095" y="612775"/>
            <a:ext cx="7313295"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2389095" y="5367338"/>
            <a:ext cx="7313295"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609441" y="6356352"/>
            <a:ext cx="28440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164516" y="6356352"/>
            <a:ext cx="3859795"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735325" y="6356352"/>
            <a:ext cx="284406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09442" y="274638"/>
            <a:ext cx="10969943"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609442" y="1600202"/>
            <a:ext cx="10969943"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609441" y="6356352"/>
            <a:ext cx="284406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164516" y="6356352"/>
            <a:ext cx="3859795"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735325" y="6356352"/>
            <a:ext cx="284406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5" Type="http://schemas.openxmlformats.org/officeDocument/2006/relationships/image" Target="../media/image3.png"/><Relationship Id="rId6" Type="http://schemas.openxmlformats.org/officeDocument/2006/relationships/image" Target="../media/image4.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hyperlink" Target="http://drive.google.com/file/d/13Swr9onWqk_A1ccE_H9cBYNrQBsLFs_d/view" TargetMode="External"/><Relationship Id="rId5"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32.jpg"/><Relationship Id="rId5" Type="http://schemas.openxmlformats.org/officeDocument/2006/relationships/image" Target="../media/image33.jp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34.png"/><Relationship Id="rId5" Type="http://schemas.openxmlformats.org/officeDocument/2006/relationships/image" Target="../media/image35.jpg"/><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hyperlink" Target="http://drive.google.com/file/d/1fF44Vqczjq0GVzfoFO8OIleRDserc-zt/view" TargetMode="External"/><Relationship Id="rId5"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hyperlink" Target="http://drive.google.com/file/d/1KDC52P4P15Rj0ov0EeNw8cjXyxTS8lWF/view" TargetMode="External"/><Relationship Id="rId5"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g"/><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hyperlink" Target="https://s22.q4cdn.com/959853165/files/doc_financials/2019/q4/FINAL-Q4-19-Shareholder-Letter.pdf" TargetMode="External"/><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hyperlink" Target="http://drive.google.com/file/d/1U4HLn2MfE8qnIHDGUYIXRDI_BPbxzSJQ/view" TargetMode="External"/><Relationship Id="rId5" Type="http://schemas.openxmlformats.org/officeDocument/2006/relationships/image" Target="../media/image42.jpg"/><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g"/><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5.png"/></Relationships>
</file>

<file path=ppt/slides/_rels/slide59.xml.rels><?xml version="1.0" encoding="UTF-8" standalone="yes"?>
<Relationships xmlns="http://schemas.openxmlformats.org/package/2006/relationships"><Relationship Id="rId11" Type="http://schemas.openxmlformats.org/officeDocument/2006/relationships/image" Target="../media/image51.png"/><Relationship Id="rId12" Type="http://schemas.openxmlformats.org/officeDocument/2006/relationships/image" Target="../media/image52.png"/><Relationship Id="rId13" Type="http://schemas.openxmlformats.org/officeDocument/2006/relationships/image" Target="../media/image53.png"/><Relationship Id="rId14" Type="http://schemas.openxmlformats.org/officeDocument/2006/relationships/image" Target="../media/image54.png"/><Relationship Id="rId15" Type="http://schemas.openxmlformats.org/officeDocument/2006/relationships/image" Target="../media/image55.png"/><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5.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jpg"/><Relationship Id="rId9" Type="http://schemas.openxmlformats.org/officeDocument/2006/relationships/image" Target="../media/image49.png"/><Relationship Id="rId10"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9.jp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5.png"/></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hyperlink" Target="https://behive.hiventy.com/" TargetMode="External"/><Relationship Id="rId1" Type="http://schemas.openxmlformats.org/officeDocument/2006/relationships/slideLayout" Target="../slideLayouts/slideLayout1.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56.png"/><Relationship Id="rId1" Type="http://schemas.openxmlformats.org/officeDocument/2006/relationships/slideLayout" Target="../slideLayouts/slideLayout1.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57.png"/><Relationship Id="rId1" Type="http://schemas.openxmlformats.org/officeDocument/2006/relationships/slideLayout" Target="../slideLayouts/slideLayout1.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58.png"/><Relationship Id="rId1" Type="http://schemas.openxmlformats.org/officeDocument/2006/relationships/slideLayout" Target="../slideLayouts/slideLayout1.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59.png"/><Relationship Id="rId1" Type="http://schemas.openxmlformats.org/officeDocument/2006/relationships/slideLayout" Target="../slideLayouts/slideLayout1.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0.png"/><Relationship Id="rId1" Type="http://schemas.openxmlformats.org/officeDocument/2006/relationships/slideLayout" Target="../slideLayouts/slideLayout1.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1.png"/><Relationship Id="rId1" Type="http://schemas.openxmlformats.org/officeDocument/2006/relationships/slideLayout" Target="../slideLayouts/slideLayout1.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62.jpg"/><Relationship Id="rId5" Type="http://schemas.openxmlformats.org/officeDocument/2006/relationships/image" Target="../media/image63.png"/><Relationship Id="rId1" Type="http://schemas.openxmlformats.org/officeDocument/2006/relationships/slideLayout" Target="../slideLayouts/slideLayout1.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4"/>
          <p:cNvPicPr preferRelativeResize="0"/>
          <p:nvPr/>
        </p:nvPicPr>
        <p:blipFill>
          <a:blip r:embed="rId3">
            <a:alphaModFix/>
          </a:blip>
          <a:stretch>
            <a:fillRect/>
          </a:stretch>
        </p:blipFill>
        <p:spPr>
          <a:xfrm>
            <a:off x="0" y="-1202328"/>
            <a:ext cx="12188698" cy="8123828"/>
          </a:xfrm>
          <a:prstGeom prst="rect">
            <a:avLst/>
          </a:prstGeom>
          <a:noFill/>
          <a:ln>
            <a:noFill/>
          </a:ln>
        </p:spPr>
      </p:pic>
      <p:pic>
        <p:nvPicPr>
          <p:cNvPr id="89" name="Google Shape;89;p14" descr="Hive Black.jpg"/>
          <p:cNvPicPr preferRelativeResize="0"/>
          <p:nvPr/>
        </p:nvPicPr>
        <p:blipFill rotWithShape="1">
          <a:blip r:embed="rId4">
            <a:alphaModFix/>
          </a:blip>
          <a:srcRect t="46752" b="25583"/>
          <a:stretch/>
        </p:blipFill>
        <p:spPr>
          <a:xfrm>
            <a:off x="1" y="1"/>
            <a:ext cx="12188828" cy="2247901"/>
          </a:xfrm>
          <a:prstGeom prst="rect">
            <a:avLst/>
          </a:prstGeom>
          <a:noFill/>
          <a:ln>
            <a:noFill/>
          </a:ln>
        </p:spPr>
      </p:pic>
      <p:sp>
        <p:nvSpPr>
          <p:cNvPr id="90" name="Google Shape;90;p14"/>
          <p:cNvSpPr txBox="1"/>
          <p:nvPr/>
        </p:nvSpPr>
        <p:spPr>
          <a:xfrm>
            <a:off x="75" y="2656325"/>
            <a:ext cx="12188700" cy="1831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900" b="1">
                <a:solidFill>
                  <a:schemeClr val="dk1"/>
                </a:solidFill>
                <a:latin typeface="Century Gothic"/>
                <a:ea typeface="Century Gothic"/>
                <a:cs typeface="Century Gothic"/>
                <a:sym typeface="Century Gothic"/>
              </a:rPr>
              <a:t>INDUSTRY TALK</a:t>
            </a:r>
            <a:r>
              <a:rPr lang="en-US" sz="3200" b="1">
                <a:solidFill>
                  <a:schemeClr val="dk1"/>
                </a:solidFill>
                <a:latin typeface="Century Gothic"/>
                <a:ea typeface="Century Gothic"/>
                <a:cs typeface="Century Gothic"/>
                <a:sym typeface="Century Gothic"/>
              </a:rPr>
              <a:t> </a:t>
            </a:r>
            <a:endParaRPr sz="3200" b="1">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en-US" sz="3200" b="1">
                <a:solidFill>
                  <a:schemeClr val="dk1"/>
                </a:solidFill>
                <a:latin typeface="Century Gothic"/>
                <a:ea typeface="Century Gothic"/>
                <a:cs typeface="Century Gothic"/>
                <a:sym typeface="Century Gothic"/>
              </a:rPr>
              <a:t>DUBBING-SUBTITLING-ASSETS MANAGEMENT-RESTORATION</a:t>
            </a:r>
            <a:endParaRPr sz="3200" b="1">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en-US" sz="3200" b="1">
                <a:solidFill>
                  <a:schemeClr val="dk1"/>
                </a:solidFill>
                <a:latin typeface="Century Gothic"/>
                <a:ea typeface="Century Gothic"/>
                <a:cs typeface="Century Gothic"/>
                <a:sym typeface="Century Gothic"/>
              </a:rPr>
              <a:t>WITH</a:t>
            </a:r>
            <a:endParaRPr sz="3200" b="1">
              <a:solidFill>
                <a:schemeClr val="dk1"/>
              </a:solidFill>
              <a:latin typeface="Century Gothic"/>
              <a:ea typeface="Century Gothic"/>
              <a:cs typeface="Century Gothic"/>
              <a:sym typeface="Century Gothic"/>
            </a:endParaRPr>
          </a:p>
        </p:txBody>
      </p:sp>
      <p:pic>
        <p:nvPicPr>
          <p:cNvPr id="91" name="Google Shape;91;p14" descr="Hive Black.jpg"/>
          <p:cNvPicPr preferRelativeResize="0"/>
          <p:nvPr/>
        </p:nvPicPr>
        <p:blipFill rotWithShape="1">
          <a:blip r:embed="rId4">
            <a:alphaModFix/>
          </a:blip>
          <a:srcRect t="64216" b="29219"/>
          <a:stretch/>
        </p:blipFill>
        <p:spPr>
          <a:xfrm>
            <a:off x="1" y="6388099"/>
            <a:ext cx="12188828" cy="533402"/>
          </a:xfrm>
          <a:prstGeom prst="rect">
            <a:avLst/>
          </a:prstGeom>
          <a:noFill/>
          <a:ln>
            <a:noFill/>
          </a:ln>
        </p:spPr>
      </p:pic>
      <p:sp>
        <p:nvSpPr>
          <p:cNvPr id="92" name="Google Shape;92;p14"/>
          <p:cNvSpPr txBox="1"/>
          <p:nvPr/>
        </p:nvSpPr>
        <p:spPr>
          <a:xfrm>
            <a:off x="1409700" y="6388100"/>
            <a:ext cx="100035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lt1"/>
                </a:solidFill>
                <a:latin typeface="Century Gothic"/>
                <a:ea typeface="Century Gothic"/>
                <a:cs typeface="Century Gothic"/>
                <a:sym typeface="Century Gothic"/>
              </a:rPr>
              <a:t>POLAND </a:t>
            </a:r>
            <a:r>
              <a:rPr lang="en-US" sz="2800">
                <a:solidFill>
                  <a:srgbClr val="EE006F"/>
                </a:solidFill>
                <a:latin typeface="Merriweather Sans"/>
                <a:ea typeface="Merriweather Sans"/>
                <a:cs typeface="Merriweather Sans"/>
                <a:sym typeface="Merriweather Sans"/>
              </a:rPr>
              <a:t>Ι</a:t>
            </a:r>
            <a:r>
              <a:rPr lang="en-US" sz="2800">
                <a:solidFill>
                  <a:schemeClr val="lt1"/>
                </a:solidFill>
                <a:latin typeface="Century Gothic"/>
                <a:ea typeface="Century Gothic"/>
                <a:cs typeface="Century Gothic"/>
                <a:sym typeface="Century Gothic"/>
              </a:rPr>
              <a:t> VIETNAM </a:t>
            </a:r>
            <a:r>
              <a:rPr lang="en-US" sz="2800">
                <a:solidFill>
                  <a:srgbClr val="EE006F"/>
                </a:solidFill>
                <a:latin typeface="Merriweather Sans"/>
                <a:ea typeface="Merriweather Sans"/>
                <a:cs typeface="Merriweather Sans"/>
                <a:sym typeface="Merriweather Sans"/>
              </a:rPr>
              <a:t>Ι</a:t>
            </a:r>
            <a:r>
              <a:rPr lang="en-US" sz="2800">
                <a:solidFill>
                  <a:schemeClr val="lt1"/>
                </a:solidFill>
                <a:latin typeface="Century Gothic"/>
                <a:ea typeface="Century Gothic"/>
                <a:cs typeface="Century Gothic"/>
                <a:sym typeface="Century Gothic"/>
              </a:rPr>
              <a:t> SINGAPORE </a:t>
            </a:r>
            <a:r>
              <a:rPr lang="en-US" sz="2800">
                <a:solidFill>
                  <a:srgbClr val="EE006F"/>
                </a:solidFill>
                <a:latin typeface="Merriweather Sans"/>
                <a:ea typeface="Merriweather Sans"/>
                <a:cs typeface="Merriweather Sans"/>
                <a:sym typeface="Merriweather Sans"/>
              </a:rPr>
              <a:t>Ι</a:t>
            </a:r>
            <a:r>
              <a:rPr lang="en-US" sz="2800">
                <a:solidFill>
                  <a:schemeClr val="lt1"/>
                </a:solidFill>
                <a:latin typeface="Century Gothic"/>
                <a:ea typeface="Century Gothic"/>
                <a:cs typeface="Century Gothic"/>
                <a:sym typeface="Century Gothic"/>
              </a:rPr>
              <a:t> KENYA </a:t>
            </a:r>
            <a:r>
              <a:rPr lang="en-US" sz="2800">
                <a:solidFill>
                  <a:srgbClr val="EE006F"/>
                </a:solidFill>
                <a:latin typeface="Merriweather Sans"/>
                <a:ea typeface="Merriweather Sans"/>
                <a:cs typeface="Merriweather Sans"/>
                <a:sym typeface="Merriweather Sans"/>
              </a:rPr>
              <a:t>Ι</a:t>
            </a:r>
            <a:r>
              <a:rPr lang="en-US" sz="2800">
                <a:solidFill>
                  <a:schemeClr val="lt1"/>
                </a:solidFill>
                <a:latin typeface="Century Gothic"/>
                <a:ea typeface="Century Gothic"/>
                <a:cs typeface="Century Gothic"/>
                <a:sym typeface="Century Gothic"/>
              </a:rPr>
              <a:t> NIGERIA</a:t>
            </a:r>
            <a:endParaRPr sz="2800">
              <a:solidFill>
                <a:schemeClr val="lt1"/>
              </a:solidFill>
              <a:latin typeface="Century Gothic"/>
              <a:ea typeface="Century Gothic"/>
              <a:cs typeface="Century Gothic"/>
              <a:sym typeface="Century Gothic"/>
            </a:endParaRPr>
          </a:p>
        </p:txBody>
      </p:sp>
      <p:pic>
        <p:nvPicPr>
          <p:cNvPr id="93" name="Google Shape;93;p14"/>
          <p:cNvPicPr preferRelativeResize="0"/>
          <p:nvPr/>
        </p:nvPicPr>
        <p:blipFill>
          <a:blip r:embed="rId5">
            <a:alphaModFix/>
          </a:blip>
          <a:stretch>
            <a:fillRect/>
          </a:stretch>
        </p:blipFill>
        <p:spPr>
          <a:xfrm>
            <a:off x="31400" y="48600"/>
            <a:ext cx="3272289" cy="1947700"/>
          </a:xfrm>
          <a:prstGeom prst="rect">
            <a:avLst/>
          </a:prstGeom>
          <a:noFill/>
          <a:ln>
            <a:noFill/>
          </a:ln>
        </p:spPr>
      </p:pic>
      <p:pic>
        <p:nvPicPr>
          <p:cNvPr id="94" name="Google Shape;94;p14"/>
          <p:cNvPicPr preferRelativeResize="0"/>
          <p:nvPr/>
        </p:nvPicPr>
        <p:blipFill>
          <a:blip r:embed="rId6">
            <a:alphaModFix/>
          </a:blip>
          <a:stretch>
            <a:fillRect/>
          </a:stretch>
        </p:blipFill>
        <p:spPr>
          <a:xfrm>
            <a:off x="3594489" y="4525756"/>
            <a:ext cx="4999709" cy="125203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23"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176" name="Google Shape;176;p23"/>
          <p:cNvSpPr txBox="1"/>
          <p:nvPr/>
        </p:nvSpPr>
        <p:spPr>
          <a:xfrm>
            <a:off x="0" y="17700"/>
            <a:ext cx="10646100" cy="5850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US" sz="3200" b="1">
                <a:solidFill>
                  <a:schemeClr val="dk1"/>
                </a:solidFill>
                <a:latin typeface="Century Gothic"/>
                <a:ea typeface="Century Gothic"/>
                <a:cs typeface="Century Gothic"/>
                <a:sym typeface="Century Gothic"/>
              </a:rPr>
              <a:t>SVOD VS BOX OFFICE</a:t>
            </a:r>
            <a:endParaRPr sz="3200" b="1">
              <a:solidFill>
                <a:schemeClr val="dk1"/>
              </a:solidFill>
              <a:latin typeface="Century Gothic"/>
              <a:ea typeface="Century Gothic"/>
              <a:cs typeface="Century Gothic"/>
              <a:sym typeface="Century Gothic"/>
            </a:endParaRPr>
          </a:p>
        </p:txBody>
      </p:sp>
      <p:cxnSp>
        <p:nvCxnSpPr>
          <p:cNvPr id="177" name="Google Shape;177;p23"/>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pic>
        <p:nvPicPr>
          <p:cNvPr id="178" name="Google Shape;178;p23"/>
          <p:cNvPicPr preferRelativeResize="0"/>
          <p:nvPr/>
        </p:nvPicPr>
        <p:blipFill rotWithShape="1">
          <a:blip r:embed="rId4">
            <a:alphaModFix/>
          </a:blip>
          <a:srcRect t="12249" r="1970"/>
          <a:stretch/>
        </p:blipFill>
        <p:spPr>
          <a:xfrm>
            <a:off x="0" y="951250"/>
            <a:ext cx="10902951" cy="4337442"/>
          </a:xfrm>
          <a:prstGeom prst="rect">
            <a:avLst/>
          </a:prstGeom>
          <a:noFill/>
          <a:ln>
            <a:noFill/>
          </a:ln>
        </p:spPr>
      </p:pic>
      <p:sp>
        <p:nvSpPr>
          <p:cNvPr id="179" name="Google Shape;179;p23"/>
          <p:cNvSpPr txBox="1"/>
          <p:nvPr/>
        </p:nvSpPr>
        <p:spPr>
          <a:xfrm>
            <a:off x="71525" y="5687075"/>
            <a:ext cx="10899600" cy="780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800">
                <a:solidFill>
                  <a:srgbClr val="222222"/>
                </a:solidFill>
                <a:highlight>
                  <a:srgbClr val="FFFFFF"/>
                </a:highlight>
                <a:latin typeface="Century Gothic"/>
                <a:ea typeface="Century Gothic"/>
                <a:cs typeface="Century Gothic"/>
                <a:sym typeface="Century Gothic"/>
              </a:rPr>
              <a:t>=&gt; In 2020, the subscription video on demand revenue is now higher than the box office revenue and will double by 2024</a:t>
            </a:r>
            <a:endParaRPr sz="1800">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24"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185" name="Google Shape;185;p24"/>
          <p:cNvSpPr txBox="1"/>
          <p:nvPr/>
        </p:nvSpPr>
        <p:spPr>
          <a:xfrm>
            <a:off x="0" y="17700"/>
            <a:ext cx="10646100" cy="5850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US" sz="3200" b="1">
                <a:solidFill>
                  <a:schemeClr val="dk1"/>
                </a:solidFill>
                <a:latin typeface="Century Gothic"/>
                <a:ea typeface="Century Gothic"/>
                <a:cs typeface="Century Gothic"/>
                <a:sym typeface="Century Gothic"/>
              </a:rPr>
              <a:t>MOBILE VS FIXED BROADBAND</a:t>
            </a:r>
            <a:endParaRPr sz="3200" b="1">
              <a:solidFill>
                <a:schemeClr val="dk1"/>
              </a:solidFill>
              <a:latin typeface="Century Gothic"/>
              <a:ea typeface="Century Gothic"/>
              <a:cs typeface="Century Gothic"/>
              <a:sym typeface="Century Gothic"/>
            </a:endParaRPr>
          </a:p>
        </p:txBody>
      </p:sp>
      <p:cxnSp>
        <p:nvCxnSpPr>
          <p:cNvPr id="186" name="Google Shape;186;p24"/>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pic>
        <p:nvPicPr>
          <p:cNvPr id="187" name="Google Shape;187;p24"/>
          <p:cNvPicPr preferRelativeResize="0"/>
          <p:nvPr/>
        </p:nvPicPr>
        <p:blipFill rotWithShape="1">
          <a:blip r:embed="rId4">
            <a:alphaModFix/>
          </a:blip>
          <a:srcRect t="13852" r="3920"/>
          <a:stretch/>
        </p:blipFill>
        <p:spPr>
          <a:xfrm>
            <a:off x="0" y="1161575"/>
            <a:ext cx="10944201" cy="3800775"/>
          </a:xfrm>
          <a:prstGeom prst="rect">
            <a:avLst/>
          </a:prstGeom>
          <a:noFill/>
          <a:ln>
            <a:noFill/>
          </a:ln>
        </p:spPr>
      </p:pic>
      <p:sp>
        <p:nvSpPr>
          <p:cNvPr id="188" name="Google Shape;188;p24"/>
          <p:cNvSpPr txBox="1"/>
          <p:nvPr/>
        </p:nvSpPr>
        <p:spPr>
          <a:xfrm>
            <a:off x="44700" y="5440500"/>
            <a:ext cx="11516400" cy="109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800">
                <a:solidFill>
                  <a:srgbClr val="222222"/>
                </a:solidFill>
                <a:highlight>
                  <a:srgbClr val="FFFFFF"/>
                </a:highlight>
                <a:latin typeface="Century Gothic"/>
                <a:ea typeface="Century Gothic"/>
                <a:cs typeface="Century Gothic"/>
                <a:sym typeface="Century Gothic"/>
              </a:rPr>
              <a:t>=&gt; In 2020, smartphones overtake fixed broadband as the primary source of data consumption. 49% of the worldwide population is connected to mobile Internet and should reach 61% by 2025, for which the higher growths are expected to be in Sub Saharan Africa and in Asia Pacific.</a:t>
            </a:r>
            <a:endParaRPr sz="1800">
              <a:latin typeface="Century Gothic"/>
              <a:ea typeface="Century Gothic"/>
              <a:cs typeface="Century Gothic"/>
              <a:sym typeface="Century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25"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194" name="Google Shape;194;p25"/>
          <p:cNvSpPr txBox="1"/>
          <p:nvPr/>
        </p:nvSpPr>
        <p:spPr>
          <a:xfrm>
            <a:off x="0" y="17700"/>
            <a:ext cx="10646100" cy="5850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UNIQUE MOBILE SUBSCRIBERS</a:t>
            </a:r>
            <a:endParaRPr sz="3200" b="1">
              <a:solidFill>
                <a:schemeClr val="dk1"/>
              </a:solidFill>
              <a:latin typeface="Century Gothic"/>
              <a:ea typeface="Century Gothic"/>
              <a:cs typeface="Century Gothic"/>
              <a:sym typeface="Century Gothic"/>
            </a:endParaRPr>
          </a:p>
        </p:txBody>
      </p:sp>
      <p:cxnSp>
        <p:nvCxnSpPr>
          <p:cNvPr id="195" name="Google Shape;195;p25"/>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pic>
        <p:nvPicPr>
          <p:cNvPr id="196" name="Google Shape;196;p25"/>
          <p:cNvPicPr preferRelativeResize="0"/>
          <p:nvPr/>
        </p:nvPicPr>
        <p:blipFill rotWithShape="1">
          <a:blip r:embed="rId4">
            <a:alphaModFix/>
          </a:blip>
          <a:srcRect t="20973"/>
          <a:stretch/>
        </p:blipFill>
        <p:spPr>
          <a:xfrm>
            <a:off x="76200" y="772025"/>
            <a:ext cx="10356024" cy="4839250"/>
          </a:xfrm>
          <a:prstGeom prst="rect">
            <a:avLst/>
          </a:prstGeom>
          <a:noFill/>
          <a:ln>
            <a:noFill/>
          </a:ln>
        </p:spPr>
      </p:pic>
      <p:sp>
        <p:nvSpPr>
          <p:cNvPr id="197" name="Google Shape;197;p25"/>
          <p:cNvSpPr/>
          <p:nvPr/>
        </p:nvSpPr>
        <p:spPr>
          <a:xfrm>
            <a:off x="1984275" y="2955550"/>
            <a:ext cx="1064100" cy="18768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5"/>
          <p:cNvSpPr/>
          <p:nvPr/>
        </p:nvSpPr>
        <p:spPr>
          <a:xfrm>
            <a:off x="8568800" y="3582125"/>
            <a:ext cx="1064100" cy="14874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5"/>
          <p:cNvSpPr txBox="1"/>
          <p:nvPr/>
        </p:nvSpPr>
        <p:spPr>
          <a:xfrm>
            <a:off x="0" y="5789075"/>
            <a:ext cx="10989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dk1"/>
                </a:solidFill>
                <a:latin typeface="Century Gothic"/>
                <a:ea typeface="Century Gothic"/>
                <a:cs typeface="Century Gothic"/>
                <a:sym typeface="Century Gothic"/>
              </a:rPr>
              <a:t>=&gt; 52% of the global population is connected to 4G and it should reach 56% in 2025. While 20% will be connected to the 5G by 2025. Main market growth are expected to be in Asia and Africa.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26"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205" name="Google Shape;205;p26"/>
          <p:cNvSpPr txBox="1"/>
          <p:nvPr/>
        </p:nvSpPr>
        <p:spPr>
          <a:xfrm>
            <a:off x="0" y="17700"/>
            <a:ext cx="106461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RAPIDE VUE MARCHE AV GLOBAL</a:t>
            </a:r>
            <a:endParaRPr sz="3200" b="1">
              <a:solidFill>
                <a:schemeClr val="dk1"/>
              </a:solidFill>
              <a:latin typeface="Century Gothic"/>
              <a:ea typeface="Century Gothic"/>
              <a:cs typeface="Century Gothic"/>
              <a:sym typeface="Century Gothic"/>
            </a:endParaRPr>
          </a:p>
        </p:txBody>
      </p:sp>
      <p:cxnSp>
        <p:nvCxnSpPr>
          <p:cNvPr id="206" name="Google Shape;206;p26"/>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pic>
        <p:nvPicPr>
          <p:cNvPr id="207" name="Google Shape;207;p26"/>
          <p:cNvPicPr preferRelativeResize="0"/>
          <p:nvPr/>
        </p:nvPicPr>
        <p:blipFill>
          <a:blip r:embed="rId4">
            <a:alphaModFix/>
          </a:blip>
          <a:stretch>
            <a:fillRect/>
          </a:stretch>
        </p:blipFill>
        <p:spPr>
          <a:xfrm>
            <a:off x="152400" y="755100"/>
            <a:ext cx="10598151" cy="4284704"/>
          </a:xfrm>
          <a:prstGeom prst="rect">
            <a:avLst/>
          </a:prstGeom>
          <a:noFill/>
          <a:ln>
            <a:noFill/>
          </a:ln>
        </p:spPr>
      </p:pic>
      <p:sp>
        <p:nvSpPr>
          <p:cNvPr id="208" name="Google Shape;208;p26"/>
          <p:cNvSpPr txBox="1"/>
          <p:nvPr/>
        </p:nvSpPr>
        <p:spPr>
          <a:xfrm>
            <a:off x="0" y="5789075"/>
            <a:ext cx="10989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dk1"/>
                </a:solidFill>
                <a:latin typeface="Century Gothic"/>
                <a:ea typeface="Century Gothic"/>
                <a:cs typeface="Century Gothic"/>
                <a:sym typeface="Century Gothic"/>
              </a:rPr>
              <a:t>=&gt; Most of the world’s best-performing E&amp;M consumer markets are in developing countries over a forecast period 2019-2024, leading by India &amp; Nigeria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27"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214" name="Google Shape;214;p27"/>
          <p:cNvSpPr txBox="1"/>
          <p:nvPr/>
        </p:nvSpPr>
        <p:spPr>
          <a:xfrm>
            <a:off x="74" y="1615275"/>
            <a:ext cx="109710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dk1"/>
                </a:solidFill>
                <a:latin typeface="Century Gothic"/>
                <a:ea typeface="Century Gothic"/>
                <a:cs typeface="Century Gothic"/>
                <a:sym typeface="Century Gothic"/>
              </a:rPr>
              <a:t>AFRICAN MARKET VS ASIA </a:t>
            </a:r>
            <a:endParaRPr sz="4000" b="1">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en-US" sz="4000" b="1">
                <a:solidFill>
                  <a:schemeClr val="dk1"/>
                </a:solidFill>
                <a:latin typeface="Century Gothic"/>
                <a:ea typeface="Century Gothic"/>
                <a:cs typeface="Century Gothic"/>
                <a:sym typeface="Century Gothic"/>
              </a:rPr>
              <a:t>OVERVIEW</a:t>
            </a:r>
            <a:endParaRPr sz="4000" b="1">
              <a:solidFill>
                <a:schemeClr val="dk1"/>
              </a:solidFill>
              <a:latin typeface="Century Gothic"/>
              <a:ea typeface="Century Gothic"/>
              <a:cs typeface="Century Gothic"/>
              <a:sym typeface="Century Gothic"/>
            </a:endParaRPr>
          </a:p>
        </p:txBody>
      </p:sp>
      <p:pic>
        <p:nvPicPr>
          <p:cNvPr id="215" name="Google Shape;215;p27"/>
          <p:cNvPicPr preferRelativeResize="0"/>
          <p:nvPr/>
        </p:nvPicPr>
        <p:blipFill>
          <a:blip r:embed="rId4">
            <a:alphaModFix/>
          </a:blip>
          <a:stretch>
            <a:fillRect/>
          </a:stretch>
        </p:blipFill>
        <p:spPr>
          <a:xfrm>
            <a:off x="4470738" y="5060775"/>
            <a:ext cx="2029674" cy="5082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28"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221" name="Google Shape;221;p28"/>
          <p:cNvSpPr txBox="1"/>
          <p:nvPr/>
        </p:nvSpPr>
        <p:spPr>
          <a:xfrm>
            <a:off x="0" y="17700"/>
            <a:ext cx="10646100" cy="5850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AFRICAN MARKET VS ASIA</a:t>
            </a:r>
            <a:endParaRPr sz="3200" b="1">
              <a:solidFill>
                <a:schemeClr val="dk1"/>
              </a:solidFill>
              <a:latin typeface="Century Gothic"/>
              <a:ea typeface="Century Gothic"/>
              <a:cs typeface="Century Gothic"/>
              <a:sym typeface="Century Gothic"/>
            </a:endParaRPr>
          </a:p>
        </p:txBody>
      </p:sp>
      <p:cxnSp>
        <p:nvCxnSpPr>
          <p:cNvPr id="222" name="Google Shape;222;p28"/>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sp>
        <p:nvSpPr>
          <p:cNvPr id="223" name="Google Shape;223;p28"/>
          <p:cNvSpPr txBox="1"/>
          <p:nvPr/>
        </p:nvSpPr>
        <p:spPr>
          <a:xfrm>
            <a:off x="40425" y="692675"/>
            <a:ext cx="11026200" cy="6464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a:solidFill>
                  <a:schemeClr val="dk1"/>
                </a:solidFill>
                <a:latin typeface="Century Gothic"/>
                <a:ea typeface="Century Gothic"/>
                <a:cs typeface="Century Gothic"/>
                <a:sym typeface="Century Gothic"/>
              </a:rPr>
              <a:t>AFRICA: Population:1.1Bn, the quickest worldwide demographic growth: 2.7% per year, +58% in 20 years (+19% worldwide), middle class tripled in 30 years, representing 34% of the Sub-Saharan population, average age of the population: 20/22 years.</a:t>
            </a:r>
            <a:endParaRPr sz="180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endParaRPr sz="180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US" sz="1800">
                <a:solidFill>
                  <a:schemeClr val="dk1"/>
                </a:solidFill>
                <a:latin typeface="Century Gothic"/>
                <a:ea typeface="Century Gothic"/>
                <a:cs typeface="Century Gothic"/>
                <a:sym typeface="Century Gothic"/>
              </a:rPr>
              <a:t>ASIA: 55% of the worldwide population. Aging population. 35% of the worldwide GDP. 50% of the worldwide middle class (est. 66% in 2030)</a:t>
            </a:r>
            <a:endParaRPr sz="180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endParaRPr sz="18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US" sz="1800" b="1">
                <a:solidFill>
                  <a:schemeClr val="dk1"/>
                </a:solidFill>
                <a:latin typeface="Century Gothic"/>
                <a:ea typeface="Century Gothic"/>
                <a:cs typeface="Century Gothic"/>
                <a:sym typeface="Century Gothic"/>
              </a:rPr>
              <a:t>Mobile - Africa:</a:t>
            </a:r>
            <a:endParaRPr sz="1800" b="1">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26% of the Sub-Saharan population connected to Internet via the mobile including 9% connected to 4G.</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Est. 2025: 39% connected to Internet via the mobile including 27% in 4G.</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75% of the Sub-Saharan territories covered by 3G / 49% covered in 4G in 2020</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130M of new mobile subscribers by 2025</a:t>
            </a:r>
            <a:endParaRPr sz="180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US" sz="1800">
                <a:solidFill>
                  <a:schemeClr val="dk1"/>
                </a:solidFill>
                <a:latin typeface="Century Gothic"/>
                <a:ea typeface="Century Gothic"/>
                <a:cs typeface="Century Gothic"/>
                <a:sym typeface="Century Gothic"/>
              </a:rPr>
              <a:t>=&gt; Fast change in content consumption: from public broadcasters to a diverse streaming offers on mobile or smart TV. </a:t>
            </a:r>
            <a:endParaRPr sz="180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endParaRPr sz="18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US" sz="1800" b="1">
                <a:solidFill>
                  <a:schemeClr val="dk1"/>
                </a:solidFill>
                <a:latin typeface="Century Gothic"/>
                <a:ea typeface="Century Gothic"/>
                <a:cs typeface="Century Gothic"/>
                <a:sym typeface="Century Gothic"/>
              </a:rPr>
              <a:t>Mobile - Asia:</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48% of the APAC population connected to Internet via the mobile (approx 2bn) including 61% connected to 4G. </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Est. 2025: 61% connected to Internet via the mobile, including 23% in 5G.</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250M of new mobile subscribers by 2025</a:t>
            </a:r>
            <a:endParaRPr sz="18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29"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229" name="Google Shape;229;p29"/>
          <p:cNvSpPr txBox="1"/>
          <p:nvPr/>
        </p:nvSpPr>
        <p:spPr>
          <a:xfrm>
            <a:off x="0" y="17700"/>
            <a:ext cx="10646100" cy="5850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US" sz="3200" b="1">
                <a:solidFill>
                  <a:schemeClr val="dk1"/>
                </a:solidFill>
                <a:latin typeface="Century Gothic"/>
                <a:ea typeface="Century Gothic"/>
                <a:cs typeface="Century Gothic"/>
                <a:sym typeface="Century Gothic"/>
              </a:rPr>
              <a:t>AFRICAN MARKET VS ASIA</a:t>
            </a:r>
            <a:endParaRPr sz="3200" b="1">
              <a:solidFill>
                <a:schemeClr val="dk1"/>
              </a:solidFill>
              <a:latin typeface="Century Gothic"/>
              <a:ea typeface="Century Gothic"/>
              <a:cs typeface="Century Gothic"/>
              <a:sym typeface="Century Gothic"/>
            </a:endParaRPr>
          </a:p>
        </p:txBody>
      </p:sp>
      <p:cxnSp>
        <p:nvCxnSpPr>
          <p:cNvPr id="230" name="Google Shape;230;p29"/>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sp>
        <p:nvSpPr>
          <p:cNvPr id="231" name="Google Shape;231;p29"/>
          <p:cNvSpPr txBox="1"/>
          <p:nvPr/>
        </p:nvSpPr>
        <p:spPr>
          <a:xfrm>
            <a:off x="40425" y="1073675"/>
            <a:ext cx="11123100" cy="4802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a:solidFill>
                  <a:schemeClr val="dk1"/>
                </a:solidFill>
                <a:latin typeface="Century Gothic"/>
                <a:ea typeface="Century Gothic"/>
                <a:cs typeface="Century Gothic"/>
                <a:sym typeface="Century Gothic"/>
              </a:rPr>
              <a:t>Focus Nigeria:</a:t>
            </a:r>
            <a:endParaRPr sz="1800" b="1">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1st TV &amp; Film producer in Africa</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3rd worldwide producer in terms of revenue: 4Bn$ per year (17 for India /589 for the USA!). Estimation to double in 5 years.</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2nd worldwide producer right after Bollywood in terms of number of content produced (2,500 features/year). </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Low-cost market, however, fast changing. </a:t>
            </a:r>
            <a:endParaRPr sz="1800">
              <a:solidFill>
                <a:schemeClr val="dk1"/>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None/>
            </a:pPr>
            <a:endParaRPr sz="18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US" sz="1800" b="1">
                <a:solidFill>
                  <a:schemeClr val="dk1"/>
                </a:solidFill>
                <a:latin typeface="Century Gothic"/>
                <a:ea typeface="Century Gothic"/>
                <a:cs typeface="Century Gothic"/>
                <a:sym typeface="Century Gothic"/>
              </a:rPr>
              <a:t>Pay-TV:</a:t>
            </a:r>
            <a:endParaRPr sz="1800" b="1">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For the moment, the market is still dominated by Pay-TV: 22.6M subscribers</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Est. 2025: 50M subscribers including 11M in Nigeria and 9M in South Africa</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Multichoice/DSTV: 14M panafrican subscribers d’abonnés - leading the Anglo-Saxon market  </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Canal+ is leading the Francophone Pay-TV market with 6M subscribers (+20% in comparison with 2019) including 5 bouquets, 216 TV &amp; Radio channels + FTA offer in Ivory Coast, its new bouquet launched in 2021 in Ethiopia as well as its Nollywood offer. Canal+ generated a revenue of 6.5M$ in 2020 in Sub-Saharan Africa.</a:t>
            </a:r>
            <a:endParaRPr sz="1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30"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237" name="Google Shape;237;p30"/>
          <p:cNvSpPr txBox="1"/>
          <p:nvPr/>
        </p:nvSpPr>
        <p:spPr>
          <a:xfrm>
            <a:off x="0" y="17700"/>
            <a:ext cx="10646100" cy="5850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US" sz="3200" b="1">
                <a:solidFill>
                  <a:schemeClr val="dk1"/>
                </a:solidFill>
                <a:latin typeface="Century Gothic"/>
                <a:ea typeface="Century Gothic"/>
                <a:cs typeface="Century Gothic"/>
                <a:sym typeface="Century Gothic"/>
              </a:rPr>
              <a:t>AFRICAN MARKET VS ASIA</a:t>
            </a:r>
            <a:endParaRPr sz="3200" b="1">
              <a:solidFill>
                <a:schemeClr val="dk1"/>
              </a:solidFill>
              <a:latin typeface="Century Gothic"/>
              <a:ea typeface="Century Gothic"/>
              <a:cs typeface="Century Gothic"/>
              <a:sym typeface="Century Gothic"/>
            </a:endParaRPr>
          </a:p>
        </p:txBody>
      </p:sp>
      <p:cxnSp>
        <p:nvCxnSpPr>
          <p:cNvPr id="238" name="Google Shape;238;p30"/>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sp>
        <p:nvSpPr>
          <p:cNvPr id="239" name="Google Shape;239;p30"/>
          <p:cNvSpPr txBox="1"/>
          <p:nvPr/>
        </p:nvSpPr>
        <p:spPr>
          <a:xfrm>
            <a:off x="0" y="602700"/>
            <a:ext cx="11124600" cy="23088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1800" b="1">
                <a:solidFill>
                  <a:schemeClr val="dk1"/>
                </a:solidFill>
                <a:latin typeface="Century Gothic"/>
                <a:ea typeface="Century Gothic"/>
                <a:cs typeface="Century Gothic"/>
                <a:sym typeface="Century Gothic"/>
              </a:rPr>
              <a:t>OTT - Africa:</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Swift OTT spread. Netflix or Amazon Prime entered in 2016 and Netflix is accelerating its African acquisitions and original productions since 2019. </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Netflix owns 57% of the SVOD market with approx. 2.6M subscribers in 2021. Est. 2026: 6.2M, equivalent to 44% of the market. Drop due to the arrival of Disney+ scheduled in 2022 and which should quickly gain 3M subscribers.</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ShowMax counts 860K subscribers. However, it’s increasing with a more and more aggressive content offer. </a:t>
            </a:r>
            <a:endParaRPr sz="1800">
              <a:solidFill>
                <a:schemeClr val="dk1"/>
              </a:solidFill>
              <a:latin typeface="Century Gothic"/>
              <a:ea typeface="Century Gothic"/>
              <a:cs typeface="Century Gothic"/>
              <a:sym typeface="Century Gothic"/>
            </a:endParaRPr>
          </a:p>
        </p:txBody>
      </p:sp>
      <p:pic>
        <p:nvPicPr>
          <p:cNvPr id="240" name="Google Shape;240;p30"/>
          <p:cNvPicPr preferRelativeResize="0"/>
          <p:nvPr/>
        </p:nvPicPr>
        <p:blipFill rotWithShape="1">
          <a:blip r:embed="rId4">
            <a:alphaModFix/>
          </a:blip>
          <a:srcRect t="9966" r="22263" b="8871"/>
          <a:stretch/>
        </p:blipFill>
        <p:spPr>
          <a:xfrm>
            <a:off x="5277275" y="2707700"/>
            <a:ext cx="6065802" cy="4097576"/>
          </a:xfrm>
          <a:prstGeom prst="rect">
            <a:avLst/>
          </a:prstGeom>
          <a:noFill/>
          <a:ln>
            <a:noFill/>
          </a:ln>
        </p:spPr>
      </p:pic>
      <p:sp>
        <p:nvSpPr>
          <p:cNvPr id="241" name="Google Shape;241;p30"/>
          <p:cNvSpPr txBox="1"/>
          <p:nvPr/>
        </p:nvSpPr>
        <p:spPr>
          <a:xfrm>
            <a:off x="0" y="2523175"/>
            <a:ext cx="4855200" cy="3971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By 2026, the Sub-Saharan region should count 13M OTT subscribers creating a revenue of 1.7 Bn$, equivalent to a +340% growth.</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What is a stake for futures: SVOD to AVOD shift and payment solutions/options.</a:t>
            </a:r>
            <a:endParaRPr sz="18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US" sz="1800">
                <a:solidFill>
                  <a:schemeClr val="dk1"/>
                </a:solidFill>
                <a:latin typeface="Century Gothic"/>
                <a:ea typeface="Century Gothic"/>
                <a:cs typeface="Century Gothic"/>
                <a:sym typeface="Century Gothic"/>
              </a:rPr>
              <a:t>=&gt; Massive business opportunities for the platforms thanks to the fast growing mobile Internet connectivity, the young population, the fast increasing of the middle class.  </a:t>
            </a:r>
            <a:endParaRPr sz="1800">
              <a:solidFill>
                <a:schemeClr val="dk1"/>
              </a:solidFill>
              <a:latin typeface="Century Gothic"/>
              <a:ea typeface="Century Gothic"/>
              <a:cs typeface="Century Gothic"/>
              <a:sym typeface="Century Gothic"/>
            </a:endParaRPr>
          </a:p>
        </p:txBody>
      </p:sp>
      <p:sp>
        <p:nvSpPr>
          <p:cNvPr id="242" name="Google Shape;242;p30"/>
          <p:cNvSpPr txBox="1"/>
          <p:nvPr/>
        </p:nvSpPr>
        <p:spPr>
          <a:xfrm>
            <a:off x="6154050" y="2642900"/>
            <a:ext cx="5090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i="1">
                <a:latin typeface="Century Gothic"/>
                <a:ea typeface="Century Gothic"/>
                <a:cs typeface="Century Gothic"/>
                <a:sym typeface="Century Gothic"/>
              </a:rPr>
              <a:t>Number of subscribers Netflix/showmax in Africa in 2021</a:t>
            </a:r>
            <a:endParaRPr b="1" i="1">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31"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cxnSp>
        <p:nvCxnSpPr>
          <p:cNvPr id="248" name="Google Shape;248;p31"/>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sp>
        <p:nvSpPr>
          <p:cNvPr id="249" name="Google Shape;249;p31"/>
          <p:cNvSpPr txBox="1"/>
          <p:nvPr/>
        </p:nvSpPr>
        <p:spPr>
          <a:xfrm>
            <a:off x="40425" y="692675"/>
            <a:ext cx="11084400" cy="53565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1800" b="1">
                <a:solidFill>
                  <a:schemeClr val="dk1"/>
                </a:solidFill>
                <a:latin typeface="Century Gothic"/>
                <a:ea typeface="Century Gothic"/>
                <a:cs typeface="Century Gothic"/>
                <a:sym typeface="Century Gothic"/>
              </a:rPr>
              <a:t>OTT - Asia:</a:t>
            </a:r>
            <a:endParaRPr sz="1800" b="1">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The OTT market is fast growing in Asia with 400M subscribers (Excl. China &amp; India) </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The 3 main streaming markets (Excl. China &amp; India) are Singapore (91%), Indonesia (76%) and Australia (81%) through mobile Internet and mart TV.</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Vietnam is booming having a smartphone’s penetration rate of 70%</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Market is diverse with local, regional and international offers. The Asian consumers, on average, subscribe to 3 to 4 VOD offers. </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Local platforms such as HOOQ-SING, VIU-HK or IQIYI-China) are mainly offering Asian content while the US Majors are offering worldwide content, including African content. </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The AVOD offer is booming in Asia  (51% of the subscribers), unlike Europe and USA subscribing to SVOD offers. Consequently, AVOD offers are now concentrating the ADs revenues, whic is a trend that should come in Africa.  </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In India, the main OTT platform is Hotstar (Star India) - 300M subscriber o its own! However, it exists more than 50 OTT players in all Indian regions offering local content localized in the 10 main Indian languages. </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By 2024, the OTT markets will count for 30% (3Bn$) of the entire M&amp;E Indian market. </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The Majors are Hotstar-Disney+ (2019), Amazon (2016) and Netflix (2016), followed by Zee5 and SonyLiv.</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Asian estimated OTT growth: 7.2% 2020-25.</a:t>
            </a:r>
            <a:endParaRPr sz="1800">
              <a:solidFill>
                <a:schemeClr val="dk1"/>
              </a:solidFill>
              <a:latin typeface="Century Gothic"/>
              <a:ea typeface="Century Gothic"/>
              <a:cs typeface="Century Gothic"/>
              <a:sym typeface="Century Gothic"/>
            </a:endParaRPr>
          </a:p>
        </p:txBody>
      </p:sp>
      <p:sp>
        <p:nvSpPr>
          <p:cNvPr id="250" name="Google Shape;250;p31"/>
          <p:cNvSpPr txBox="1"/>
          <p:nvPr/>
        </p:nvSpPr>
        <p:spPr>
          <a:xfrm>
            <a:off x="0" y="17700"/>
            <a:ext cx="10646100" cy="5850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US" sz="3200" b="1">
                <a:solidFill>
                  <a:schemeClr val="dk1"/>
                </a:solidFill>
                <a:latin typeface="Century Gothic"/>
                <a:ea typeface="Century Gothic"/>
                <a:cs typeface="Century Gothic"/>
                <a:sym typeface="Century Gothic"/>
              </a:rPr>
              <a:t>AFRICAN MARKET VS ASIA</a:t>
            </a:r>
            <a:endParaRPr sz="3200" b="1">
              <a:solidFill>
                <a:schemeClr val="dk1"/>
              </a:solidFill>
              <a:latin typeface="Century Gothic"/>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32"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256" name="Google Shape;256;p32"/>
          <p:cNvSpPr txBox="1"/>
          <p:nvPr/>
        </p:nvSpPr>
        <p:spPr>
          <a:xfrm>
            <a:off x="0" y="17700"/>
            <a:ext cx="106461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EVOLUTION OF THE MARKET - RECAP  </a:t>
            </a:r>
            <a:endParaRPr sz="3200" b="1">
              <a:solidFill>
                <a:schemeClr val="dk1"/>
              </a:solidFill>
              <a:latin typeface="Century Gothic"/>
              <a:ea typeface="Century Gothic"/>
              <a:cs typeface="Century Gothic"/>
              <a:sym typeface="Century Gothic"/>
            </a:endParaRPr>
          </a:p>
        </p:txBody>
      </p:sp>
      <p:cxnSp>
        <p:nvCxnSpPr>
          <p:cNvPr id="257" name="Google Shape;257;p32"/>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sp>
        <p:nvSpPr>
          <p:cNvPr id="258" name="Google Shape;258;p32"/>
          <p:cNvSpPr txBox="1"/>
          <p:nvPr/>
        </p:nvSpPr>
        <p:spPr>
          <a:xfrm>
            <a:off x="0" y="688475"/>
            <a:ext cx="11346600" cy="5910600"/>
          </a:xfrm>
          <a:prstGeom prst="rect">
            <a:avLst/>
          </a:prstGeom>
          <a:noFill/>
          <a:ln>
            <a:noFill/>
          </a:ln>
        </p:spPr>
        <p:txBody>
          <a:bodyPr spcFirstLastPara="1" wrap="square" lIns="91425" tIns="91425" rIns="91425" bIns="91425" anchor="t" anchorCtr="0">
            <a:spAutoFit/>
          </a:bodyPr>
          <a:lstStyle/>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Since Netflix came into the global market, and more generally the OTT platforms, programs are now available everywhere and are airing simultaneously in multiple territories.</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Globally wise, in 2020, the subscription video on demand revenue is now higher than the box office revenue and will double by 2024. </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On the same basis, the digital revenue represented 57.3% of the 2.3tr$ entire global Entertainment &amp; Media revenue in 2020 and will reach 61% of the 2.6tr$ global revenue in 2023. </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In 2020, smartphones overtake fixed broadband as the primary source of data consumption. </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49% of the worldwide population is connected to mobile Internet and should reach 61% by 2025, for which the higher growths are expected to be in Sub Saharan Africa and in Asia Pacific.</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The tech is improving in terms of robustness and stability</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The OTT platforms are expanding at 3 different levels: local, regional, international offering all kind of content, stimulating sales and creating a positive competitive market. </a:t>
            </a:r>
            <a:endParaRPr sz="1200">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rgbClr val="222222"/>
                </a:solidFill>
                <a:highlight>
                  <a:srgbClr val="FFFFFF"/>
                </a:highlight>
                <a:latin typeface="Calibri"/>
                <a:ea typeface="Calibri"/>
                <a:cs typeface="Calibri"/>
                <a:sym typeface="Calibri"/>
              </a:rPr>
              <a:t> </a:t>
            </a:r>
            <a:endParaRPr sz="1200">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800">
                <a:solidFill>
                  <a:schemeClr val="dk1"/>
                </a:solidFill>
                <a:latin typeface="Century Gothic"/>
                <a:ea typeface="Century Gothic"/>
                <a:cs typeface="Century Gothic"/>
                <a:sym typeface="Century Gothic"/>
              </a:rPr>
              <a:t>=&gt; People can now access and consume any kind of content, whatever its origin or its genre and therefore, </a:t>
            </a:r>
            <a:r>
              <a:rPr lang="en-US" sz="1800" b="1">
                <a:solidFill>
                  <a:schemeClr val="dk1"/>
                </a:solidFill>
                <a:latin typeface="Century Gothic"/>
                <a:ea typeface="Century Gothic"/>
                <a:cs typeface="Century Gothic"/>
                <a:sym typeface="Century Gothic"/>
              </a:rPr>
              <a:t>localizing content is becoming one of the key components to widely distribute and increase revenues</a:t>
            </a:r>
            <a:r>
              <a:rPr lang="en-US" sz="1800">
                <a:solidFill>
                  <a:schemeClr val="dk1"/>
                </a:solidFill>
                <a:latin typeface="Century Gothic"/>
                <a:ea typeface="Century Gothic"/>
                <a:cs typeface="Century Gothic"/>
                <a:sym typeface="Century Gothic"/>
              </a:rPr>
              <a:t>. Meanwhile, content producers are facing new challenges to fulfill the </a:t>
            </a:r>
            <a:r>
              <a:rPr lang="en-US" sz="1800" b="1">
                <a:solidFill>
                  <a:schemeClr val="dk1"/>
                </a:solidFill>
                <a:latin typeface="Century Gothic"/>
                <a:ea typeface="Century Gothic"/>
                <a:cs typeface="Century Gothic"/>
                <a:sym typeface="Century Gothic"/>
              </a:rPr>
              <a:t>international technical standards</a:t>
            </a:r>
            <a:r>
              <a:rPr lang="en-US" sz="1800">
                <a:solidFill>
                  <a:schemeClr val="dk1"/>
                </a:solidFill>
                <a:latin typeface="Century Gothic"/>
                <a:ea typeface="Century Gothic"/>
                <a:cs typeface="Century Gothic"/>
                <a:sym typeface="Century Gothic"/>
              </a:rPr>
              <a:t>. In addition, many content owners are seated on thousand of hours of dormant valuable assets, which are not properly stored, qualified and visible to potential buyers, or are damaged and unusable and for which </a:t>
            </a:r>
            <a:r>
              <a:rPr lang="en-US" sz="1800" b="1">
                <a:solidFill>
                  <a:schemeClr val="dk1"/>
                </a:solidFill>
                <a:latin typeface="Century Gothic"/>
                <a:ea typeface="Century Gothic"/>
                <a:cs typeface="Century Gothic"/>
                <a:sym typeface="Century Gothic"/>
              </a:rPr>
              <a:t>asset management</a:t>
            </a:r>
            <a:r>
              <a:rPr lang="en-US" sz="1800">
                <a:solidFill>
                  <a:schemeClr val="dk1"/>
                </a:solidFill>
                <a:latin typeface="Century Gothic"/>
                <a:ea typeface="Century Gothic"/>
                <a:cs typeface="Century Gothic"/>
                <a:sym typeface="Century Gothic"/>
              </a:rPr>
              <a:t> tools and </a:t>
            </a:r>
            <a:r>
              <a:rPr lang="en-US" sz="1800" b="1">
                <a:solidFill>
                  <a:schemeClr val="dk1"/>
                </a:solidFill>
                <a:latin typeface="Century Gothic"/>
                <a:ea typeface="Century Gothic"/>
                <a:cs typeface="Century Gothic"/>
                <a:sym typeface="Century Gothic"/>
              </a:rPr>
              <a:t>restoration</a:t>
            </a:r>
            <a:r>
              <a:rPr lang="en-US" sz="1800">
                <a:solidFill>
                  <a:schemeClr val="dk1"/>
                </a:solidFill>
                <a:latin typeface="Century Gothic"/>
                <a:ea typeface="Century Gothic"/>
                <a:cs typeface="Century Gothic"/>
                <a:sym typeface="Century Gothic"/>
              </a:rPr>
              <a:t> could contribute to boost new business opportunities. </a:t>
            </a:r>
            <a:endParaRPr>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15"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100" name="Google Shape;100;p15"/>
          <p:cNvSpPr txBox="1"/>
          <p:nvPr/>
        </p:nvSpPr>
        <p:spPr>
          <a:xfrm>
            <a:off x="74" y="1615275"/>
            <a:ext cx="109710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dk1"/>
                </a:solidFill>
                <a:latin typeface="Century Gothic"/>
                <a:ea typeface="Century Gothic"/>
                <a:cs typeface="Century Gothic"/>
                <a:sym typeface="Century Gothic"/>
              </a:rPr>
              <a:t>HIVENTY SHORT BRIEF OVERVIEW</a:t>
            </a:r>
            <a:endParaRPr sz="4000" b="1">
              <a:solidFill>
                <a:schemeClr val="dk1"/>
              </a:solidFill>
              <a:latin typeface="Century Gothic"/>
              <a:ea typeface="Century Gothic"/>
              <a:cs typeface="Century Gothic"/>
              <a:sym typeface="Century Gothic"/>
            </a:endParaRPr>
          </a:p>
        </p:txBody>
      </p:sp>
      <p:pic>
        <p:nvPicPr>
          <p:cNvPr id="101" name="Google Shape;101;p15"/>
          <p:cNvPicPr preferRelativeResize="0"/>
          <p:nvPr/>
        </p:nvPicPr>
        <p:blipFill>
          <a:blip r:embed="rId4">
            <a:alphaModFix/>
          </a:blip>
          <a:stretch>
            <a:fillRect/>
          </a:stretch>
        </p:blipFill>
        <p:spPr>
          <a:xfrm>
            <a:off x="4470738" y="5060775"/>
            <a:ext cx="2029674" cy="5082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33"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264" name="Google Shape;264;p33"/>
          <p:cNvSpPr txBox="1"/>
          <p:nvPr/>
        </p:nvSpPr>
        <p:spPr>
          <a:xfrm>
            <a:off x="74" y="1615275"/>
            <a:ext cx="109710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dk1"/>
                </a:solidFill>
                <a:latin typeface="Century Gothic"/>
                <a:ea typeface="Century Gothic"/>
                <a:cs typeface="Century Gothic"/>
                <a:sym typeface="Century Gothic"/>
              </a:rPr>
              <a:t>LOCALIZATION, DUBBING &amp; SUBTITLING</a:t>
            </a:r>
            <a:endParaRPr sz="4000" b="1">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en-US" sz="4000" b="1">
                <a:solidFill>
                  <a:schemeClr val="dk1"/>
                </a:solidFill>
                <a:latin typeface="Century Gothic"/>
                <a:ea typeface="Century Gothic"/>
                <a:cs typeface="Century Gothic"/>
                <a:sym typeface="Century Gothic"/>
              </a:rPr>
              <a:t>BUSINESS OPPORTUNITIES</a:t>
            </a:r>
            <a:endParaRPr sz="4000" b="1">
              <a:solidFill>
                <a:schemeClr val="dk1"/>
              </a:solidFill>
              <a:latin typeface="Century Gothic"/>
              <a:ea typeface="Century Gothic"/>
              <a:cs typeface="Century Gothic"/>
              <a:sym typeface="Century Gothic"/>
            </a:endParaRPr>
          </a:p>
        </p:txBody>
      </p:sp>
      <p:pic>
        <p:nvPicPr>
          <p:cNvPr id="265" name="Google Shape;265;p33"/>
          <p:cNvPicPr preferRelativeResize="0"/>
          <p:nvPr/>
        </p:nvPicPr>
        <p:blipFill>
          <a:blip r:embed="rId4">
            <a:alphaModFix/>
          </a:blip>
          <a:stretch>
            <a:fillRect/>
          </a:stretch>
        </p:blipFill>
        <p:spPr>
          <a:xfrm>
            <a:off x="4470738" y="5060775"/>
            <a:ext cx="2029674" cy="5082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Google Shape;270;p34"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271" name="Google Shape;271;p34"/>
          <p:cNvSpPr txBox="1"/>
          <p:nvPr/>
        </p:nvSpPr>
        <p:spPr>
          <a:xfrm>
            <a:off x="0" y="17700"/>
            <a:ext cx="106461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LOCALIZATION, WHY IT HELPS INCREASING PROFITS</a:t>
            </a:r>
            <a:endParaRPr sz="3200" b="1">
              <a:solidFill>
                <a:schemeClr val="dk1"/>
              </a:solidFill>
              <a:latin typeface="Century Gothic"/>
              <a:ea typeface="Century Gothic"/>
              <a:cs typeface="Century Gothic"/>
              <a:sym typeface="Century Gothic"/>
            </a:endParaRPr>
          </a:p>
        </p:txBody>
      </p:sp>
      <p:cxnSp>
        <p:nvCxnSpPr>
          <p:cNvPr id="272" name="Google Shape;272;p34"/>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sp>
        <p:nvSpPr>
          <p:cNvPr id="273" name="Google Shape;273;p34"/>
          <p:cNvSpPr txBox="1"/>
          <p:nvPr/>
        </p:nvSpPr>
        <p:spPr>
          <a:xfrm>
            <a:off x="295075" y="840475"/>
            <a:ext cx="10211100" cy="5402700"/>
          </a:xfrm>
          <a:prstGeom prst="rect">
            <a:avLst/>
          </a:prstGeom>
          <a:noFill/>
          <a:ln>
            <a:noFill/>
          </a:ln>
        </p:spPr>
        <p:txBody>
          <a:bodyPr spcFirstLastPara="1" wrap="square" lIns="91425" tIns="91425" rIns="91425" bIns="91425" anchor="t" anchorCtr="0">
            <a:spAutoFit/>
          </a:bodyPr>
          <a:lstStyle/>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According a McKinsey survey done in 2021, 75% of the non English native speakers consumers preferred to watch a content in their native languages. </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Netflix were able to increase their revenue by nearly 50% by localizing their content.</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Localization is a mechanism that helps to reach wider audiences of different dialects and languages through translation, dubbing, subtitling, voice-over or closed-captioning videos. </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Font typeface="Century Gothic"/>
              <a:buChar char="•"/>
            </a:pPr>
            <a:r>
              <a:rPr lang="en-US" sz="1800">
                <a:solidFill>
                  <a:schemeClr val="dk1"/>
                </a:solidFill>
                <a:latin typeface="Century Gothic"/>
                <a:ea typeface="Century Gothic"/>
                <a:cs typeface="Century Gothic"/>
                <a:sym typeface="Century Gothic"/>
              </a:rPr>
              <a:t>The success of the localization is to deliver the same content to an audience that speaks a different language without losing the essence and meaning of what was said originally. </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Font typeface="Century Gothic"/>
              <a:buChar char="•"/>
            </a:pPr>
            <a:r>
              <a:rPr lang="en-US" sz="1800">
                <a:solidFill>
                  <a:schemeClr val="dk1"/>
                </a:solidFill>
                <a:latin typeface="Century Gothic"/>
                <a:ea typeface="Century Gothic"/>
                <a:cs typeface="Century Gothic"/>
                <a:sym typeface="Century Gothic"/>
              </a:rPr>
              <a:t>According to WHO, 5% of the world population, which corresponds to 430M people, have issues with hearing. So, without closed-captioning and subtitling video content, there is no way for your content to reach those people. A study has shown that transcription and closed captioning videos can increase views by over 40%.</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On top, Localization is a way to increase the value of your assets + recoup your investment by selling to several markets sharing the same language </a:t>
            </a:r>
            <a:endParaRPr sz="1800">
              <a:solidFill>
                <a:schemeClr val="dk1"/>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None/>
            </a:pPr>
            <a:endParaRPr sz="180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US" sz="1800">
                <a:solidFill>
                  <a:schemeClr val="dk1"/>
                </a:solidFill>
                <a:latin typeface="Century Gothic"/>
                <a:ea typeface="Century Gothic"/>
                <a:cs typeface="Century Gothic"/>
                <a:sym typeface="Century Gothic"/>
              </a:rPr>
              <a:t>=&gt; The key to success lies in the successful implementation of language localization, which is the way to expand worldwide.</a:t>
            </a:r>
            <a:endParaRPr sz="1100">
              <a:solidFill>
                <a:schemeClr val="dk1"/>
              </a:solidFill>
              <a:highlight>
                <a:srgbClr val="FAFAFA"/>
              </a:highlight>
            </a:endParaRPr>
          </a:p>
          <a:p>
            <a:pPr marL="0" lvl="0" indent="0" algn="l" rtl="0">
              <a:spcBef>
                <a:spcPts val="0"/>
              </a:spcBef>
              <a:spcAft>
                <a:spcPts val="0"/>
              </a:spcAft>
              <a:buNone/>
            </a:pPr>
            <a:endParaRPr sz="1500">
              <a:solidFill>
                <a:srgbClr val="4A4A4A"/>
              </a:solidFill>
              <a:highlight>
                <a:srgbClr val="FAFAFA"/>
              </a:high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35"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cxnSp>
        <p:nvCxnSpPr>
          <p:cNvPr id="279" name="Google Shape;279;p35"/>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pic>
        <p:nvPicPr>
          <p:cNvPr id="280" name="Google Shape;280;p35"/>
          <p:cNvPicPr preferRelativeResize="0"/>
          <p:nvPr/>
        </p:nvPicPr>
        <p:blipFill>
          <a:blip r:embed="rId4">
            <a:alphaModFix/>
          </a:blip>
          <a:stretch>
            <a:fillRect/>
          </a:stretch>
        </p:blipFill>
        <p:spPr>
          <a:xfrm>
            <a:off x="152400" y="755112"/>
            <a:ext cx="10598149" cy="5438796"/>
          </a:xfrm>
          <a:prstGeom prst="rect">
            <a:avLst/>
          </a:prstGeom>
          <a:noFill/>
          <a:ln>
            <a:noFill/>
          </a:ln>
        </p:spPr>
      </p:pic>
      <p:pic>
        <p:nvPicPr>
          <p:cNvPr id="281" name="Google Shape;281;p35"/>
          <p:cNvPicPr preferRelativeResize="0"/>
          <p:nvPr/>
        </p:nvPicPr>
        <p:blipFill>
          <a:blip r:embed="rId5">
            <a:alphaModFix/>
          </a:blip>
          <a:stretch>
            <a:fillRect/>
          </a:stretch>
        </p:blipFill>
        <p:spPr>
          <a:xfrm>
            <a:off x="9604750" y="4810025"/>
            <a:ext cx="2621574" cy="2047974"/>
          </a:xfrm>
          <a:prstGeom prst="rect">
            <a:avLst/>
          </a:prstGeom>
          <a:noFill/>
          <a:ln w="9525" cap="flat" cmpd="sng">
            <a:solidFill>
              <a:schemeClr val="dk2"/>
            </a:solidFill>
            <a:prstDash val="solid"/>
            <a:round/>
            <a:headEnd type="none" w="sm" len="sm"/>
            <a:tailEnd type="none" w="sm" len="sm"/>
          </a:ln>
        </p:spPr>
      </p:pic>
      <p:pic>
        <p:nvPicPr>
          <p:cNvPr id="282" name="Google Shape;282;p35"/>
          <p:cNvPicPr preferRelativeResize="0"/>
          <p:nvPr/>
        </p:nvPicPr>
        <p:blipFill>
          <a:blip r:embed="rId6">
            <a:alphaModFix/>
          </a:blip>
          <a:stretch>
            <a:fillRect/>
          </a:stretch>
        </p:blipFill>
        <p:spPr>
          <a:xfrm>
            <a:off x="-107675" y="526500"/>
            <a:ext cx="1636250" cy="1090574"/>
          </a:xfrm>
          <a:prstGeom prst="rect">
            <a:avLst/>
          </a:prstGeom>
          <a:noFill/>
          <a:ln>
            <a:noFill/>
          </a:ln>
        </p:spPr>
      </p:pic>
      <p:pic>
        <p:nvPicPr>
          <p:cNvPr id="283" name="Google Shape;283;p35"/>
          <p:cNvPicPr preferRelativeResize="0"/>
          <p:nvPr/>
        </p:nvPicPr>
        <p:blipFill>
          <a:blip r:embed="rId7">
            <a:alphaModFix/>
          </a:blip>
          <a:stretch>
            <a:fillRect/>
          </a:stretch>
        </p:blipFill>
        <p:spPr>
          <a:xfrm>
            <a:off x="44725" y="5703925"/>
            <a:ext cx="1944894" cy="1090576"/>
          </a:xfrm>
          <a:prstGeom prst="rect">
            <a:avLst/>
          </a:prstGeom>
          <a:noFill/>
          <a:ln>
            <a:noFill/>
          </a:ln>
        </p:spPr>
      </p:pic>
      <p:sp>
        <p:nvSpPr>
          <p:cNvPr id="284" name="Google Shape;284;p35"/>
          <p:cNvSpPr txBox="1"/>
          <p:nvPr/>
        </p:nvSpPr>
        <p:spPr>
          <a:xfrm>
            <a:off x="0" y="17700"/>
            <a:ext cx="106461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THE US MAJORS OTT PLATFORMS &amp; THE LOCALIZATION</a:t>
            </a:r>
            <a:endParaRPr sz="3200" b="1">
              <a:solidFill>
                <a:schemeClr val="dk1"/>
              </a:solidFill>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36"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cxnSp>
        <p:nvCxnSpPr>
          <p:cNvPr id="290" name="Google Shape;290;p36"/>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pic>
        <p:nvPicPr>
          <p:cNvPr id="291" name="Google Shape;291;p36"/>
          <p:cNvPicPr preferRelativeResize="0"/>
          <p:nvPr/>
        </p:nvPicPr>
        <p:blipFill>
          <a:blip r:embed="rId4">
            <a:alphaModFix/>
          </a:blip>
          <a:stretch>
            <a:fillRect/>
          </a:stretch>
        </p:blipFill>
        <p:spPr>
          <a:xfrm>
            <a:off x="152400" y="1136112"/>
            <a:ext cx="10598149" cy="5381873"/>
          </a:xfrm>
          <a:prstGeom prst="rect">
            <a:avLst/>
          </a:prstGeom>
          <a:noFill/>
          <a:ln>
            <a:noFill/>
          </a:ln>
        </p:spPr>
      </p:pic>
      <p:pic>
        <p:nvPicPr>
          <p:cNvPr id="292" name="Google Shape;292;p36"/>
          <p:cNvPicPr preferRelativeResize="0"/>
          <p:nvPr/>
        </p:nvPicPr>
        <p:blipFill>
          <a:blip r:embed="rId5">
            <a:alphaModFix/>
          </a:blip>
          <a:stretch>
            <a:fillRect/>
          </a:stretch>
        </p:blipFill>
        <p:spPr>
          <a:xfrm>
            <a:off x="-228600" y="602700"/>
            <a:ext cx="1922376" cy="1281274"/>
          </a:xfrm>
          <a:prstGeom prst="rect">
            <a:avLst/>
          </a:prstGeom>
          <a:noFill/>
          <a:ln>
            <a:noFill/>
          </a:ln>
        </p:spPr>
      </p:pic>
      <p:sp>
        <p:nvSpPr>
          <p:cNvPr id="293" name="Google Shape;293;p36"/>
          <p:cNvSpPr txBox="1"/>
          <p:nvPr/>
        </p:nvSpPr>
        <p:spPr>
          <a:xfrm>
            <a:off x="0" y="17700"/>
            <a:ext cx="106461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THE US MAJORS OTT PLATFORMS &amp; THE LOCALIZATION</a:t>
            </a:r>
            <a:endParaRPr sz="3200" b="1">
              <a:solidFill>
                <a:schemeClr val="dk1"/>
              </a:solidFill>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37"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cxnSp>
        <p:nvCxnSpPr>
          <p:cNvPr id="299" name="Google Shape;299;p37"/>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sp>
        <p:nvSpPr>
          <p:cNvPr id="300" name="Google Shape;300;p37"/>
          <p:cNvSpPr txBox="1"/>
          <p:nvPr/>
        </p:nvSpPr>
        <p:spPr>
          <a:xfrm>
            <a:off x="40425" y="921275"/>
            <a:ext cx="10921800" cy="56337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OTTs platforms such as Netflix (209M subscribers) or Amazon (200M subscribers) are available worldwide, however, they are yet to be localized in each territory</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Localized content are fully deployed in North &amp; South Americas and Europe (especially by Netflix &amp; Amazon). Asia is ongoing with Netflix leading, Disney following and Amazon mainly focused on Japan. </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Netflix is now expanding its localized content to Sub-Saharan Africa and is more and more aggressive into the African content acquisitions (licensed &amp; branded) and original productions, </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Disney+ is aiming to complete its roll-out in Asia by mid-2022 and to start its sub-Saharan Africa roll-out by 2022</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HBO Max (44M subscribers) is following the trends and is now starting localizing in Europe, in the Indian sub-continent &amp; in the APAC regions. So we could expect that once these deployments are completed, HBO Max will move to the Sub-Saharan region. </a:t>
            </a:r>
            <a:endParaRPr sz="1800">
              <a:solidFill>
                <a:schemeClr val="dk1"/>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None/>
            </a:pPr>
            <a:endParaRPr sz="1800">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US" sz="1800">
                <a:solidFill>
                  <a:schemeClr val="dk1"/>
                </a:solidFill>
                <a:latin typeface="Century Gothic"/>
                <a:ea typeface="Century Gothic"/>
                <a:cs typeface="Century Gothic"/>
                <a:sym typeface="Century Gothic"/>
              </a:rPr>
              <a:t>=&gt; US Majors main trends: Consolidate their offers in US and Europe. Carry on their Asian roll-out. Expand in Africa.  </a:t>
            </a:r>
            <a:endParaRPr sz="1800">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US" sz="1800">
                <a:solidFill>
                  <a:schemeClr val="dk1"/>
                </a:solidFill>
                <a:latin typeface="Century Gothic"/>
                <a:ea typeface="Century Gothic"/>
                <a:cs typeface="Century Gothic"/>
                <a:sym typeface="Century Gothic"/>
              </a:rPr>
              <a:t>=&gt; The key languages for Africa: African French (120M speakers), African English (200M), Swahili (120M), Haussa (50M), Oromo (30M), Yoruba (30M), Amharic (30M) and Zulu (10M)</a:t>
            </a:r>
            <a:endParaRPr sz="1800">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US" sz="1800">
                <a:solidFill>
                  <a:schemeClr val="dk1"/>
                </a:solidFill>
                <a:latin typeface="Century Gothic"/>
                <a:ea typeface="Century Gothic"/>
                <a:cs typeface="Century Gothic"/>
                <a:sym typeface="Century Gothic"/>
              </a:rPr>
              <a:t>=&gt; Dubbing preferred to Subtitling due to a illiteracy rate of 40%.</a:t>
            </a:r>
            <a:endParaRPr sz="1800">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US" sz="1800">
                <a:solidFill>
                  <a:schemeClr val="dk1"/>
                </a:solidFill>
                <a:latin typeface="Century Gothic"/>
                <a:ea typeface="Century Gothic"/>
                <a:cs typeface="Century Gothic"/>
                <a:sym typeface="Century Gothic"/>
              </a:rPr>
              <a:t>=&gt; Subtitling: a huge educational role to play in addition to SDH for hearing impaired people.</a:t>
            </a:r>
            <a:endParaRPr sz="1800">
              <a:solidFill>
                <a:schemeClr val="dk1"/>
              </a:solidFill>
              <a:latin typeface="Century Gothic"/>
              <a:ea typeface="Century Gothic"/>
              <a:cs typeface="Century Gothic"/>
              <a:sym typeface="Century Gothic"/>
            </a:endParaRPr>
          </a:p>
        </p:txBody>
      </p:sp>
      <p:sp>
        <p:nvSpPr>
          <p:cNvPr id="301" name="Google Shape;301;p37"/>
          <p:cNvSpPr txBox="1"/>
          <p:nvPr/>
        </p:nvSpPr>
        <p:spPr>
          <a:xfrm>
            <a:off x="0" y="17700"/>
            <a:ext cx="106461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THE US MAJORS OTT PLATFORMS &amp; THE LOCALIZATION</a:t>
            </a:r>
            <a:endParaRPr sz="3200" b="1">
              <a:solidFill>
                <a:schemeClr val="dk1"/>
              </a:solidFill>
              <a:latin typeface="Century Gothic"/>
              <a:ea typeface="Century Gothic"/>
              <a:cs typeface="Century Gothic"/>
              <a:sym typeface="Century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38"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307" name="Google Shape;307;p38"/>
          <p:cNvSpPr txBox="1"/>
          <p:nvPr/>
        </p:nvSpPr>
        <p:spPr>
          <a:xfrm>
            <a:off x="0" y="17700"/>
            <a:ext cx="106461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LOCALIZATION, WORKFLOWS QUICK OVERVIEW </a:t>
            </a:r>
            <a:endParaRPr sz="3200" b="1">
              <a:solidFill>
                <a:schemeClr val="dk1"/>
              </a:solidFill>
              <a:latin typeface="Century Gothic"/>
              <a:ea typeface="Century Gothic"/>
              <a:cs typeface="Century Gothic"/>
              <a:sym typeface="Century Gothic"/>
            </a:endParaRPr>
          </a:p>
        </p:txBody>
      </p:sp>
      <p:cxnSp>
        <p:nvCxnSpPr>
          <p:cNvPr id="308" name="Google Shape;308;p38"/>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sp>
        <p:nvSpPr>
          <p:cNvPr id="309" name="Google Shape;309;p38"/>
          <p:cNvSpPr txBox="1"/>
          <p:nvPr/>
        </p:nvSpPr>
        <p:spPr>
          <a:xfrm>
            <a:off x="250350" y="737850"/>
            <a:ext cx="5034000" cy="379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b="1">
                <a:solidFill>
                  <a:schemeClr val="dk1"/>
                </a:solidFill>
                <a:latin typeface="Century Gothic"/>
                <a:ea typeface="Century Gothic"/>
                <a:cs typeface="Century Gothic"/>
                <a:sym typeface="Century Gothic"/>
              </a:rPr>
              <a:t>SUBTITLING</a:t>
            </a:r>
            <a:endParaRPr b="1">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US">
                <a:solidFill>
                  <a:schemeClr val="dk1"/>
                </a:solidFill>
                <a:latin typeface="Century Gothic"/>
                <a:ea typeface="Century Gothic"/>
                <a:cs typeface="Century Gothic"/>
                <a:sym typeface="Century Gothic"/>
              </a:rPr>
              <a:t>To be provided by the content owner/distributor/broadcaster</a:t>
            </a:r>
            <a:endParaRPr>
              <a:solidFill>
                <a:schemeClr val="dk1"/>
              </a:solidFill>
              <a:latin typeface="Century Gothic"/>
              <a:ea typeface="Century Gothic"/>
              <a:cs typeface="Century Gothic"/>
              <a:sym typeface="Century Gothic"/>
            </a:endParaRPr>
          </a:p>
          <a:p>
            <a:pPr marL="285750" marR="0" lvl="0" indent="-260350" algn="l" rtl="0">
              <a:lnSpc>
                <a:spcPct val="100000"/>
              </a:lnSpc>
              <a:spcBef>
                <a:spcPts val="0"/>
              </a:spcBef>
              <a:spcAft>
                <a:spcPts val="0"/>
              </a:spcAft>
              <a:buClr>
                <a:srgbClr val="EE006F"/>
              </a:buClr>
              <a:buSzPts val="1400"/>
              <a:buChar char="•"/>
            </a:pPr>
            <a:r>
              <a:rPr lang="en-US">
                <a:solidFill>
                  <a:schemeClr val="dk1"/>
                </a:solidFill>
                <a:latin typeface="Century Gothic"/>
                <a:ea typeface="Century Gothic"/>
                <a:cs typeface="Century Gothic"/>
                <a:sym typeface="Century Gothic"/>
              </a:rPr>
              <a:t>Proxy file or Video Master</a:t>
            </a:r>
            <a:endParaRPr>
              <a:solidFill>
                <a:schemeClr val="dk1"/>
              </a:solidFill>
              <a:latin typeface="Century Gothic"/>
              <a:ea typeface="Century Gothic"/>
              <a:cs typeface="Century Gothic"/>
              <a:sym typeface="Century Gothic"/>
            </a:endParaRPr>
          </a:p>
          <a:p>
            <a:pPr marL="285750" marR="0" lvl="0" indent="-260350" algn="l" rtl="0">
              <a:lnSpc>
                <a:spcPct val="100000"/>
              </a:lnSpc>
              <a:spcBef>
                <a:spcPts val="0"/>
              </a:spcBef>
              <a:spcAft>
                <a:spcPts val="0"/>
              </a:spcAft>
              <a:buClr>
                <a:srgbClr val="EE006F"/>
              </a:buClr>
              <a:buSzPts val="1400"/>
              <a:buChar char="•"/>
            </a:pPr>
            <a:r>
              <a:rPr lang="en-US">
                <a:solidFill>
                  <a:schemeClr val="dk1"/>
                </a:solidFill>
                <a:latin typeface="Century Gothic"/>
                <a:ea typeface="Century Gothic"/>
                <a:cs typeface="Century Gothic"/>
                <a:sym typeface="Century Gothic"/>
              </a:rPr>
              <a:t>Original dialogue list (or script/SRT file)</a:t>
            </a:r>
            <a:endParaRPr>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US">
                <a:solidFill>
                  <a:schemeClr val="dk1"/>
                </a:solidFill>
                <a:latin typeface="Century Gothic"/>
                <a:ea typeface="Century Gothic"/>
                <a:cs typeface="Century Gothic"/>
                <a:sym typeface="Century Gothic"/>
              </a:rPr>
              <a:t>Work done by Hiventy:</a:t>
            </a:r>
            <a:endParaRPr>
              <a:solidFill>
                <a:schemeClr val="dk1"/>
              </a:solidFill>
              <a:latin typeface="Century Gothic"/>
              <a:ea typeface="Century Gothic"/>
              <a:cs typeface="Century Gothic"/>
              <a:sym typeface="Century Gothic"/>
            </a:endParaRPr>
          </a:p>
          <a:p>
            <a:pPr marL="285750" marR="0" lvl="0" indent="-260350" algn="l" rtl="0">
              <a:lnSpc>
                <a:spcPct val="100000"/>
              </a:lnSpc>
              <a:spcBef>
                <a:spcPts val="0"/>
              </a:spcBef>
              <a:spcAft>
                <a:spcPts val="0"/>
              </a:spcAft>
              <a:buClr>
                <a:srgbClr val="EE006F"/>
              </a:buClr>
              <a:buSzPts val="1400"/>
              <a:buChar char="•"/>
            </a:pPr>
            <a:r>
              <a:rPr lang="en-US">
                <a:solidFill>
                  <a:schemeClr val="dk1"/>
                </a:solidFill>
                <a:latin typeface="Century Gothic"/>
                <a:ea typeface="Century Gothic"/>
                <a:cs typeface="Century Gothic"/>
                <a:sym typeface="Century Gothic"/>
              </a:rPr>
              <a:t>Creation of a proxy file (in the event a Master only is provided)</a:t>
            </a:r>
            <a:endParaRPr>
              <a:solidFill>
                <a:schemeClr val="dk1"/>
              </a:solidFill>
              <a:latin typeface="Century Gothic"/>
              <a:ea typeface="Century Gothic"/>
              <a:cs typeface="Century Gothic"/>
              <a:sym typeface="Century Gothic"/>
            </a:endParaRPr>
          </a:p>
          <a:p>
            <a:pPr marL="285750" marR="0" lvl="0" indent="-260350" algn="l" rtl="0">
              <a:lnSpc>
                <a:spcPct val="100000"/>
              </a:lnSpc>
              <a:spcBef>
                <a:spcPts val="0"/>
              </a:spcBef>
              <a:spcAft>
                <a:spcPts val="0"/>
              </a:spcAft>
              <a:buClr>
                <a:srgbClr val="EE006F"/>
              </a:buClr>
              <a:buSzPts val="1400"/>
              <a:buChar char="•"/>
            </a:pPr>
            <a:r>
              <a:rPr lang="en-US">
                <a:solidFill>
                  <a:schemeClr val="dk1"/>
                </a:solidFill>
                <a:latin typeface="Century Gothic"/>
                <a:ea typeface="Century Gothic"/>
                <a:cs typeface="Century Gothic"/>
                <a:sym typeface="Century Gothic"/>
              </a:rPr>
              <a:t>Ingest of all source materials</a:t>
            </a:r>
            <a:endParaRPr>
              <a:solidFill>
                <a:schemeClr val="dk1"/>
              </a:solidFill>
              <a:latin typeface="Century Gothic"/>
              <a:ea typeface="Century Gothic"/>
              <a:cs typeface="Century Gothic"/>
              <a:sym typeface="Century Gothic"/>
            </a:endParaRPr>
          </a:p>
          <a:p>
            <a:pPr marL="285750" marR="0" lvl="0" indent="-260350" algn="l" rtl="0">
              <a:lnSpc>
                <a:spcPct val="100000"/>
              </a:lnSpc>
              <a:spcBef>
                <a:spcPts val="0"/>
              </a:spcBef>
              <a:spcAft>
                <a:spcPts val="0"/>
              </a:spcAft>
              <a:buClr>
                <a:srgbClr val="EE006F"/>
              </a:buClr>
              <a:buSzPts val="1400"/>
              <a:buChar char="•"/>
            </a:pPr>
            <a:r>
              <a:rPr lang="en-US">
                <a:solidFill>
                  <a:schemeClr val="dk1"/>
                </a:solidFill>
                <a:latin typeface="Century Gothic"/>
                <a:ea typeface="Century Gothic"/>
                <a:cs typeface="Century Gothic"/>
                <a:sym typeface="Century Gothic"/>
              </a:rPr>
              <a:t>Spotting</a:t>
            </a:r>
            <a:endParaRPr>
              <a:solidFill>
                <a:schemeClr val="dk1"/>
              </a:solidFill>
              <a:latin typeface="Century Gothic"/>
              <a:ea typeface="Century Gothic"/>
              <a:cs typeface="Century Gothic"/>
              <a:sym typeface="Century Gothic"/>
            </a:endParaRPr>
          </a:p>
          <a:p>
            <a:pPr marL="285750" marR="0" lvl="0" indent="-260350" algn="l" rtl="0">
              <a:lnSpc>
                <a:spcPct val="100000"/>
              </a:lnSpc>
              <a:spcBef>
                <a:spcPts val="0"/>
              </a:spcBef>
              <a:spcAft>
                <a:spcPts val="0"/>
              </a:spcAft>
              <a:buClr>
                <a:srgbClr val="EE006F"/>
              </a:buClr>
              <a:buSzPts val="1400"/>
              <a:buChar char="•"/>
            </a:pPr>
            <a:r>
              <a:rPr lang="en-US">
                <a:solidFill>
                  <a:schemeClr val="dk1"/>
                </a:solidFill>
                <a:latin typeface="Century Gothic"/>
                <a:ea typeface="Century Gothic"/>
                <a:cs typeface="Century Gothic"/>
                <a:sym typeface="Century Gothic"/>
              </a:rPr>
              <a:t>Translation from original version to target language</a:t>
            </a:r>
            <a:endParaRPr>
              <a:solidFill>
                <a:schemeClr val="dk1"/>
              </a:solidFill>
              <a:latin typeface="Century Gothic"/>
              <a:ea typeface="Century Gothic"/>
              <a:cs typeface="Century Gothic"/>
              <a:sym typeface="Century Gothic"/>
            </a:endParaRPr>
          </a:p>
          <a:p>
            <a:pPr marL="285750" marR="0" lvl="0" indent="-260350" algn="l" rtl="0">
              <a:lnSpc>
                <a:spcPct val="100000"/>
              </a:lnSpc>
              <a:spcBef>
                <a:spcPts val="0"/>
              </a:spcBef>
              <a:spcAft>
                <a:spcPts val="0"/>
              </a:spcAft>
              <a:buClr>
                <a:srgbClr val="EE006F"/>
              </a:buClr>
              <a:buSzPts val="1400"/>
              <a:buChar char="•"/>
            </a:pPr>
            <a:r>
              <a:rPr lang="en-US">
                <a:solidFill>
                  <a:schemeClr val="dk1"/>
                </a:solidFill>
                <a:latin typeface="Century Gothic"/>
                <a:ea typeface="Century Gothic"/>
                <a:cs typeface="Century Gothic"/>
                <a:sym typeface="Century Gothic"/>
              </a:rPr>
              <a:t>Full proofread</a:t>
            </a:r>
            <a:endParaRPr>
              <a:solidFill>
                <a:schemeClr val="dk1"/>
              </a:solidFill>
              <a:latin typeface="Century Gothic"/>
              <a:ea typeface="Century Gothic"/>
              <a:cs typeface="Century Gothic"/>
              <a:sym typeface="Century Gothic"/>
            </a:endParaRPr>
          </a:p>
          <a:p>
            <a:pPr marL="285750" marR="0" lvl="0" indent="-260350" algn="l" rtl="0">
              <a:lnSpc>
                <a:spcPct val="100000"/>
              </a:lnSpc>
              <a:spcBef>
                <a:spcPts val="0"/>
              </a:spcBef>
              <a:spcAft>
                <a:spcPts val="0"/>
              </a:spcAft>
              <a:buClr>
                <a:srgbClr val="EE006F"/>
              </a:buClr>
              <a:buSzPts val="1400"/>
              <a:buChar char="•"/>
            </a:pPr>
            <a:r>
              <a:rPr lang="en-US">
                <a:solidFill>
                  <a:schemeClr val="dk1"/>
                </a:solidFill>
                <a:latin typeface="Century Gothic"/>
                <a:ea typeface="Century Gothic"/>
                <a:cs typeface="Century Gothic"/>
                <a:sym typeface="Century Gothic"/>
              </a:rPr>
              <a:t>Spot QC</a:t>
            </a:r>
            <a:endParaRPr>
              <a:solidFill>
                <a:schemeClr val="dk1"/>
              </a:solidFill>
              <a:latin typeface="Century Gothic"/>
              <a:ea typeface="Century Gothic"/>
              <a:cs typeface="Century Gothic"/>
              <a:sym typeface="Century Gothic"/>
            </a:endParaRPr>
          </a:p>
          <a:p>
            <a:pPr marL="285750" marR="0" lvl="0" indent="-260350" algn="l" rtl="0">
              <a:lnSpc>
                <a:spcPct val="100000"/>
              </a:lnSpc>
              <a:spcBef>
                <a:spcPts val="0"/>
              </a:spcBef>
              <a:spcAft>
                <a:spcPts val="0"/>
              </a:spcAft>
              <a:buClr>
                <a:srgbClr val="EE006F"/>
              </a:buClr>
              <a:buSzPts val="1400"/>
              <a:buChar char="•"/>
            </a:pPr>
            <a:r>
              <a:rPr lang="en-US">
                <a:solidFill>
                  <a:schemeClr val="dk1"/>
                </a:solidFill>
                <a:latin typeface="Century Gothic"/>
                <a:ea typeface="Century Gothic"/>
                <a:cs typeface="Century Gothic"/>
                <a:sym typeface="Century Gothic"/>
              </a:rPr>
              <a:t>Delivery: Subtitle file in sync with image reference and/or Burnt-in subtitles embedded into the video</a:t>
            </a:r>
            <a:endParaRPr>
              <a:solidFill>
                <a:schemeClr val="dk1"/>
              </a:solidFill>
              <a:latin typeface="Century Gothic"/>
              <a:ea typeface="Century Gothic"/>
              <a:cs typeface="Century Gothic"/>
              <a:sym typeface="Century Gothic"/>
            </a:endParaRPr>
          </a:p>
        </p:txBody>
      </p:sp>
      <p:sp>
        <p:nvSpPr>
          <p:cNvPr id="310" name="Google Shape;310;p38"/>
          <p:cNvSpPr txBox="1"/>
          <p:nvPr/>
        </p:nvSpPr>
        <p:spPr>
          <a:xfrm>
            <a:off x="5415000" y="737850"/>
            <a:ext cx="5767200" cy="52704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US" b="1">
                <a:solidFill>
                  <a:schemeClr val="dk1"/>
                </a:solidFill>
                <a:latin typeface="Century Gothic"/>
                <a:ea typeface="Century Gothic"/>
                <a:cs typeface="Century Gothic"/>
                <a:sym typeface="Century Gothic"/>
              </a:rPr>
              <a:t>DUBBING</a:t>
            </a:r>
            <a:endParaRPr b="1">
              <a:solidFill>
                <a:schemeClr val="dk1"/>
              </a:solidFill>
              <a:latin typeface="Century Gothic"/>
              <a:ea typeface="Century Gothic"/>
              <a:cs typeface="Century Gothic"/>
              <a:sym typeface="Century Gothic"/>
            </a:endParaRPr>
          </a:p>
          <a:p>
            <a:pPr marL="0" lvl="0" indent="0" algn="just" rtl="0">
              <a:lnSpc>
                <a:spcPct val="115000"/>
              </a:lnSpc>
              <a:spcBef>
                <a:spcPts val="0"/>
              </a:spcBef>
              <a:spcAft>
                <a:spcPts val="0"/>
              </a:spcAft>
              <a:buNone/>
            </a:pPr>
            <a:r>
              <a:rPr lang="en-US">
                <a:solidFill>
                  <a:schemeClr val="dk1"/>
                </a:solidFill>
                <a:latin typeface="Century Gothic"/>
                <a:ea typeface="Century Gothic"/>
                <a:cs typeface="Century Gothic"/>
                <a:sym typeface="Century Gothic"/>
              </a:rPr>
              <a:t>To be provided by the content owner/distributor/broadcaster</a:t>
            </a:r>
            <a:endParaRPr>
              <a:solidFill>
                <a:schemeClr val="dk1"/>
              </a:solidFill>
              <a:latin typeface="Century Gothic"/>
              <a:ea typeface="Century Gothic"/>
              <a:cs typeface="Century Gothic"/>
              <a:sym typeface="Century Gothic"/>
            </a:endParaRPr>
          </a:p>
          <a:p>
            <a:pPr marL="285750" marR="0" lvl="0" indent="-260350" algn="l" rtl="0">
              <a:lnSpc>
                <a:spcPct val="100000"/>
              </a:lnSpc>
              <a:spcBef>
                <a:spcPts val="0"/>
              </a:spcBef>
              <a:spcAft>
                <a:spcPts val="0"/>
              </a:spcAft>
              <a:buClr>
                <a:srgbClr val="EE006F"/>
              </a:buClr>
              <a:buSzPts val="1400"/>
              <a:buChar char="•"/>
            </a:pPr>
            <a:r>
              <a:rPr lang="en-US">
                <a:solidFill>
                  <a:schemeClr val="dk1"/>
                </a:solidFill>
                <a:latin typeface="Century Gothic"/>
                <a:ea typeface="Century Gothic"/>
                <a:cs typeface="Century Gothic"/>
                <a:sym typeface="Century Gothic"/>
              </a:rPr>
              <a:t>Proxy file or Video master</a:t>
            </a:r>
            <a:endParaRPr>
              <a:solidFill>
                <a:schemeClr val="dk1"/>
              </a:solidFill>
              <a:latin typeface="Century Gothic"/>
              <a:ea typeface="Century Gothic"/>
              <a:cs typeface="Century Gothic"/>
              <a:sym typeface="Century Gothic"/>
            </a:endParaRPr>
          </a:p>
          <a:p>
            <a:pPr marL="285750" marR="0" lvl="0" indent="-260350" algn="l" rtl="0">
              <a:lnSpc>
                <a:spcPct val="100000"/>
              </a:lnSpc>
              <a:spcBef>
                <a:spcPts val="0"/>
              </a:spcBef>
              <a:spcAft>
                <a:spcPts val="0"/>
              </a:spcAft>
              <a:buClr>
                <a:srgbClr val="EE006F"/>
              </a:buClr>
              <a:buSzPts val="1400"/>
              <a:buChar char="•"/>
            </a:pPr>
            <a:r>
              <a:rPr lang="en-US">
                <a:solidFill>
                  <a:schemeClr val="dk1"/>
                </a:solidFill>
                <a:latin typeface="Century Gothic"/>
                <a:ea typeface="Century Gothic"/>
                <a:cs typeface="Century Gothic"/>
                <a:sym typeface="Century Gothic"/>
              </a:rPr>
              <a:t>Original dialogue list</a:t>
            </a:r>
            <a:endParaRPr>
              <a:solidFill>
                <a:schemeClr val="dk1"/>
              </a:solidFill>
              <a:latin typeface="Century Gothic"/>
              <a:ea typeface="Century Gothic"/>
              <a:cs typeface="Century Gothic"/>
              <a:sym typeface="Century Gothic"/>
            </a:endParaRPr>
          </a:p>
          <a:p>
            <a:pPr marL="285750" marR="0" lvl="0" indent="-260350" algn="l" rtl="0">
              <a:lnSpc>
                <a:spcPct val="100000"/>
              </a:lnSpc>
              <a:spcBef>
                <a:spcPts val="0"/>
              </a:spcBef>
              <a:spcAft>
                <a:spcPts val="0"/>
              </a:spcAft>
              <a:buClr>
                <a:srgbClr val="EE006F"/>
              </a:buClr>
              <a:buSzPts val="1400"/>
              <a:buChar char="•"/>
            </a:pPr>
            <a:r>
              <a:rPr lang="en-US">
                <a:solidFill>
                  <a:schemeClr val="dk1"/>
                </a:solidFill>
                <a:latin typeface="Century Gothic"/>
                <a:ea typeface="Century Gothic"/>
                <a:cs typeface="Century Gothic"/>
                <a:sym typeface="Century Gothic"/>
              </a:rPr>
              <a:t>M&amp;E</a:t>
            </a:r>
            <a:endParaRPr>
              <a:solidFill>
                <a:schemeClr val="dk1"/>
              </a:solidFill>
              <a:latin typeface="Century Gothic"/>
              <a:ea typeface="Century Gothic"/>
              <a:cs typeface="Century Gothic"/>
              <a:sym typeface="Century Gothic"/>
            </a:endParaRPr>
          </a:p>
          <a:p>
            <a:pPr marL="285750" marR="0" lvl="0" indent="-260350" algn="l" rtl="0">
              <a:lnSpc>
                <a:spcPct val="100000"/>
              </a:lnSpc>
              <a:spcBef>
                <a:spcPts val="0"/>
              </a:spcBef>
              <a:spcAft>
                <a:spcPts val="0"/>
              </a:spcAft>
              <a:buClr>
                <a:srgbClr val="EE006F"/>
              </a:buClr>
              <a:buSzPts val="1400"/>
              <a:buChar char="•"/>
            </a:pPr>
            <a:r>
              <a:rPr lang="en-US">
                <a:solidFill>
                  <a:schemeClr val="dk1"/>
                </a:solidFill>
                <a:latin typeface="Century Gothic"/>
                <a:ea typeface="Century Gothic"/>
                <a:cs typeface="Century Gothic"/>
                <a:sym typeface="Century Gothic"/>
              </a:rPr>
              <a:t>Optional: Printmaster and  music cue sheet. </a:t>
            </a:r>
            <a:endParaRPr>
              <a:solidFill>
                <a:schemeClr val="dk1"/>
              </a:solidFill>
              <a:latin typeface="Century Gothic"/>
              <a:ea typeface="Century Gothic"/>
              <a:cs typeface="Century Gothic"/>
              <a:sym typeface="Century Gothic"/>
            </a:endParaRPr>
          </a:p>
          <a:p>
            <a:pPr marL="0" lvl="0" indent="0" algn="just" rtl="0">
              <a:lnSpc>
                <a:spcPct val="115000"/>
              </a:lnSpc>
              <a:spcBef>
                <a:spcPts val="0"/>
              </a:spcBef>
              <a:spcAft>
                <a:spcPts val="0"/>
              </a:spcAft>
              <a:buNone/>
            </a:pPr>
            <a:endParaRPr>
              <a:solidFill>
                <a:schemeClr val="dk1"/>
              </a:solidFill>
              <a:latin typeface="Century Gothic"/>
              <a:ea typeface="Century Gothic"/>
              <a:cs typeface="Century Gothic"/>
              <a:sym typeface="Century Gothic"/>
            </a:endParaRPr>
          </a:p>
          <a:p>
            <a:pPr marL="0" lvl="0" indent="0" algn="just" rtl="0">
              <a:lnSpc>
                <a:spcPct val="115000"/>
              </a:lnSpc>
              <a:spcBef>
                <a:spcPts val="0"/>
              </a:spcBef>
              <a:spcAft>
                <a:spcPts val="0"/>
              </a:spcAft>
              <a:buNone/>
            </a:pPr>
            <a:r>
              <a:rPr lang="en-US">
                <a:solidFill>
                  <a:schemeClr val="dk1"/>
                </a:solidFill>
                <a:latin typeface="Century Gothic"/>
                <a:ea typeface="Century Gothic"/>
                <a:cs typeface="Century Gothic"/>
                <a:sym typeface="Century Gothic"/>
              </a:rPr>
              <a:t>Work done by Hiventy: </a:t>
            </a:r>
            <a:endParaRPr>
              <a:solidFill>
                <a:schemeClr val="dk1"/>
              </a:solidFill>
              <a:latin typeface="Century Gothic"/>
              <a:ea typeface="Century Gothic"/>
              <a:cs typeface="Century Gothic"/>
              <a:sym typeface="Century Gothic"/>
            </a:endParaRPr>
          </a:p>
          <a:p>
            <a:pPr marL="285750" marR="0" lvl="0" indent="-260350" algn="l" rtl="0">
              <a:lnSpc>
                <a:spcPct val="100000"/>
              </a:lnSpc>
              <a:spcBef>
                <a:spcPts val="0"/>
              </a:spcBef>
              <a:spcAft>
                <a:spcPts val="0"/>
              </a:spcAft>
              <a:buClr>
                <a:srgbClr val="EE006F"/>
              </a:buClr>
              <a:buSzPts val="1400"/>
              <a:buChar char="•"/>
            </a:pPr>
            <a:r>
              <a:rPr lang="en-US">
                <a:solidFill>
                  <a:schemeClr val="dk1"/>
                </a:solidFill>
                <a:latin typeface="Century Gothic"/>
                <a:ea typeface="Century Gothic"/>
                <a:cs typeface="Century Gothic"/>
                <a:sym typeface="Century Gothic"/>
              </a:rPr>
              <a:t>Creation of a proxy file (in the event a Master only is provided)</a:t>
            </a:r>
            <a:endParaRPr>
              <a:solidFill>
                <a:schemeClr val="dk1"/>
              </a:solidFill>
              <a:latin typeface="Century Gothic"/>
              <a:ea typeface="Century Gothic"/>
              <a:cs typeface="Century Gothic"/>
              <a:sym typeface="Century Gothic"/>
            </a:endParaRPr>
          </a:p>
          <a:p>
            <a:pPr marL="285750" marR="0" lvl="0" indent="-260350" algn="l" rtl="0">
              <a:lnSpc>
                <a:spcPct val="100000"/>
              </a:lnSpc>
              <a:spcBef>
                <a:spcPts val="0"/>
              </a:spcBef>
              <a:spcAft>
                <a:spcPts val="0"/>
              </a:spcAft>
              <a:buClr>
                <a:srgbClr val="EE006F"/>
              </a:buClr>
              <a:buSzPts val="1400"/>
              <a:buChar char="•"/>
            </a:pPr>
            <a:r>
              <a:rPr lang="en-US">
                <a:solidFill>
                  <a:schemeClr val="dk1"/>
                </a:solidFill>
                <a:latin typeface="Century Gothic"/>
                <a:ea typeface="Century Gothic"/>
                <a:cs typeface="Century Gothic"/>
                <a:sym typeface="Century Gothic"/>
              </a:rPr>
              <a:t>M&amp;E QC</a:t>
            </a:r>
            <a:endParaRPr>
              <a:solidFill>
                <a:schemeClr val="dk1"/>
              </a:solidFill>
              <a:latin typeface="Century Gothic"/>
              <a:ea typeface="Century Gothic"/>
              <a:cs typeface="Century Gothic"/>
              <a:sym typeface="Century Gothic"/>
            </a:endParaRPr>
          </a:p>
          <a:p>
            <a:pPr marL="285750" marR="0" lvl="0" indent="-260350" algn="l" rtl="0">
              <a:lnSpc>
                <a:spcPct val="100000"/>
              </a:lnSpc>
              <a:spcBef>
                <a:spcPts val="0"/>
              </a:spcBef>
              <a:spcAft>
                <a:spcPts val="0"/>
              </a:spcAft>
              <a:buClr>
                <a:srgbClr val="EE006F"/>
              </a:buClr>
              <a:buSzPts val="1400"/>
              <a:buChar char="•"/>
            </a:pPr>
            <a:r>
              <a:rPr lang="en-US">
                <a:solidFill>
                  <a:schemeClr val="dk1"/>
                </a:solidFill>
                <a:latin typeface="Century Gothic"/>
                <a:ea typeface="Century Gothic"/>
                <a:cs typeface="Century Gothic"/>
                <a:sym typeface="Century Gothic"/>
              </a:rPr>
              <a:t>Casting</a:t>
            </a:r>
            <a:endParaRPr>
              <a:solidFill>
                <a:schemeClr val="dk1"/>
              </a:solidFill>
              <a:latin typeface="Century Gothic"/>
              <a:ea typeface="Century Gothic"/>
              <a:cs typeface="Century Gothic"/>
              <a:sym typeface="Century Gothic"/>
            </a:endParaRPr>
          </a:p>
          <a:p>
            <a:pPr marL="285750" marR="0" lvl="0" indent="-260350" algn="l" rtl="0">
              <a:lnSpc>
                <a:spcPct val="100000"/>
              </a:lnSpc>
              <a:spcBef>
                <a:spcPts val="0"/>
              </a:spcBef>
              <a:spcAft>
                <a:spcPts val="0"/>
              </a:spcAft>
              <a:buClr>
                <a:srgbClr val="EE006F"/>
              </a:buClr>
              <a:buSzPts val="1400"/>
              <a:buChar char="•"/>
            </a:pPr>
            <a:r>
              <a:rPr lang="en-US">
                <a:solidFill>
                  <a:schemeClr val="dk1"/>
                </a:solidFill>
                <a:latin typeface="Century Gothic"/>
                <a:ea typeface="Century Gothic"/>
                <a:cs typeface="Century Gothic"/>
                <a:sym typeface="Century Gothic"/>
              </a:rPr>
              <a:t>Spotting / Detection</a:t>
            </a:r>
            <a:endParaRPr>
              <a:solidFill>
                <a:schemeClr val="dk1"/>
              </a:solidFill>
              <a:latin typeface="Century Gothic"/>
              <a:ea typeface="Century Gothic"/>
              <a:cs typeface="Century Gothic"/>
              <a:sym typeface="Century Gothic"/>
            </a:endParaRPr>
          </a:p>
          <a:p>
            <a:pPr marL="285750" marR="0" lvl="0" indent="-260350" algn="l" rtl="0">
              <a:lnSpc>
                <a:spcPct val="100000"/>
              </a:lnSpc>
              <a:spcBef>
                <a:spcPts val="0"/>
              </a:spcBef>
              <a:spcAft>
                <a:spcPts val="0"/>
              </a:spcAft>
              <a:buClr>
                <a:srgbClr val="EE006F"/>
              </a:buClr>
              <a:buSzPts val="1400"/>
              <a:buChar char="•"/>
            </a:pPr>
            <a:r>
              <a:rPr lang="en-US">
                <a:solidFill>
                  <a:schemeClr val="dk1"/>
                </a:solidFill>
                <a:latin typeface="Century Gothic"/>
                <a:ea typeface="Century Gothic"/>
                <a:cs typeface="Century Gothic"/>
                <a:sym typeface="Century Gothic"/>
              </a:rPr>
              <a:t>Translation / adaptation</a:t>
            </a:r>
            <a:endParaRPr>
              <a:solidFill>
                <a:schemeClr val="dk1"/>
              </a:solidFill>
              <a:latin typeface="Century Gothic"/>
              <a:ea typeface="Century Gothic"/>
              <a:cs typeface="Century Gothic"/>
              <a:sym typeface="Century Gothic"/>
            </a:endParaRPr>
          </a:p>
          <a:p>
            <a:pPr marL="285750" marR="0" lvl="0" indent="-260350" algn="l" rtl="0">
              <a:lnSpc>
                <a:spcPct val="100000"/>
              </a:lnSpc>
              <a:spcBef>
                <a:spcPts val="0"/>
              </a:spcBef>
              <a:spcAft>
                <a:spcPts val="0"/>
              </a:spcAft>
              <a:buClr>
                <a:srgbClr val="EE006F"/>
              </a:buClr>
              <a:buSzPts val="1400"/>
              <a:buChar char="•"/>
            </a:pPr>
            <a:r>
              <a:rPr lang="en-US">
                <a:solidFill>
                  <a:schemeClr val="dk1"/>
                </a:solidFill>
                <a:latin typeface="Century Gothic"/>
                <a:ea typeface="Century Gothic"/>
                <a:cs typeface="Century Gothic"/>
                <a:sym typeface="Century Gothic"/>
              </a:rPr>
              <a:t>Adaptation review or proofread</a:t>
            </a:r>
            <a:endParaRPr>
              <a:solidFill>
                <a:schemeClr val="dk1"/>
              </a:solidFill>
              <a:latin typeface="Century Gothic"/>
              <a:ea typeface="Century Gothic"/>
              <a:cs typeface="Century Gothic"/>
              <a:sym typeface="Century Gothic"/>
            </a:endParaRPr>
          </a:p>
          <a:p>
            <a:pPr marL="285750" marR="0" lvl="0" indent="-260350" algn="l" rtl="0">
              <a:lnSpc>
                <a:spcPct val="100000"/>
              </a:lnSpc>
              <a:spcBef>
                <a:spcPts val="0"/>
              </a:spcBef>
              <a:spcAft>
                <a:spcPts val="0"/>
              </a:spcAft>
              <a:buClr>
                <a:srgbClr val="EE006F"/>
              </a:buClr>
              <a:buSzPts val="1400"/>
              <a:buChar char="•"/>
            </a:pPr>
            <a:r>
              <a:rPr lang="en-US">
                <a:solidFill>
                  <a:schemeClr val="dk1"/>
                </a:solidFill>
                <a:latin typeface="Century Gothic"/>
                <a:ea typeface="Century Gothic"/>
                <a:cs typeface="Century Gothic"/>
                <a:sym typeface="Century Gothic"/>
              </a:rPr>
              <a:t>Recording</a:t>
            </a:r>
            <a:endParaRPr>
              <a:solidFill>
                <a:schemeClr val="dk1"/>
              </a:solidFill>
              <a:latin typeface="Century Gothic"/>
              <a:ea typeface="Century Gothic"/>
              <a:cs typeface="Century Gothic"/>
              <a:sym typeface="Century Gothic"/>
            </a:endParaRPr>
          </a:p>
          <a:p>
            <a:pPr marL="285750" marR="0" lvl="0" indent="-260350" algn="l" rtl="0">
              <a:lnSpc>
                <a:spcPct val="100000"/>
              </a:lnSpc>
              <a:spcBef>
                <a:spcPts val="0"/>
              </a:spcBef>
              <a:spcAft>
                <a:spcPts val="0"/>
              </a:spcAft>
              <a:buClr>
                <a:srgbClr val="EE006F"/>
              </a:buClr>
              <a:buSzPts val="1400"/>
              <a:buChar char="•"/>
            </a:pPr>
            <a:r>
              <a:rPr lang="en-US">
                <a:solidFill>
                  <a:schemeClr val="dk1"/>
                </a:solidFill>
                <a:latin typeface="Century Gothic"/>
                <a:ea typeface="Century Gothic"/>
                <a:cs typeface="Century Gothic"/>
                <a:sym typeface="Century Gothic"/>
              </a:rPr>
              <a:t>Artistic Direction</a:t>
            </a:r>
            <a:endParaRPr>
              <a:solidFill>
                <a:schemeClr val="dk1"/>
              </a:solidFill>
              <a:latin typeface="Century Gothic"/>
              <a:ea typeface="Century Gothic"/>
              <a:cs typeface="Century Gothic"/>
              <a:sym typeface="Century Gothic"/>
            </a:endParaRPr>
          </a:p>
          <a:p>
            <a:pPr marL="285750" marR="0" lvl="0" indent="-260350" algn="l" rtl="0">
              <a:lnSpc>
                <a:spcPct val="100000"/>
              </a:lnSpc>
              <a:spcBef>
                <a:spcPts val="0"/>
              </a:spcBef>
              <a:spcAft>
                <a:spcPts val="0"/>
              </a:spcAft>
              <a:buClr>
                <a:srgbClr val="EE006F"/>
              </a:buClr>
              <a:buSzPts val="1400"/>
              <a:buChar char="•"/>
            </a:pPr>
            <a:r>
              <a:rPr lang="en-US">
                <a:solidFill>
                  <a:schemeClr val="dk1"/>
                </a:solidFill>
                <a:latin typeface="Century Gothic"/>
                <a:ea typeface="Century Gothic"/>
                <a:cs typeface="Century Gothic"/>
                <a:sym typeface="Century Gothic"/>
              </a:rPr>
              <a:t>Editing </a:t>
            </a:r>
            <a:endParaRPr>
              <a:solidFill>
                <a:schemeClr val="dk1"/>
              </a:solidFill>
              <a:latin typeface="Century Gothic"/>
              <a:ea typeface="Century Gothic"/>
              <a:cs typeface="Century Gothic"/>
              <a:sym typeface="Century Gothic"/>
            </a:endParaRPr>
          </a:p>
          <a:p>
            <a:pPr marL="285750" marR="0" lvl="0" indent="-260350" algn="l" rtl="0">
              <a:lnSpc>
                <a:spcPct val="100000"/>
              </a:lnSpc>
              <a:spcBef>
                <a:spcPts val="0"/>
              </a:spcBef>
              <a:spcAft>
                <a:spcPts val="0"/>
              </a:spcAft>
              <a:buClr>
                <a:srgbClr val="EE006F"/>
              </a:buClr>
              <a:buSzPts val="1400"/>
              <a:buChar char="•"/>
            </a:pPr>
            <a:r>
              <a:rPr lang="en-US">
                <a:solidFill>
                  <a:schemeClr val="dk1"/>
                </a:solidFill>
                <a:latin typeface="Century Gothic"/>
                <a:ea typeface="Century Gothic"/>
                <a:cs typeface="Century Gothic"/>
                <a:sym typeface="Century Gothic"/>
              </a:rPr>
              <a:t>Mixing in 2.0 and/or 5.1</a:t>
            </a:r>
            <a:endParaRPr>
              <a:solidFill>
                <a:schemeClr val="dk1"/>
              </a:solidFill>
              <a:latin typeface="Century Gothic"/>
              <a:ea typeface="Century Gothic"/>
              <a:cs typeface="Century Gothic"/>
              <a:sym typeface="Century Gothic"/>
            </a:endParaRPr>
          </a:p>
          <a:p>
            <a:pPr marL="285750" marR="0" lvl="0" indent="-260350" algn="l" rtl="0">
              <a:lnSpc>
                <a:spcPct val="100000"/>
              </a:lnSpc>
              <a:spcBef>
                <a:spcPts val="0"/>
              </a:spcBef>
              <a:spcAft>
                <a:spcPts val="0"/>
              </a:spcAft>
              <a:buClr>
                <a:srgbClr val="EE006F"/>
              </a:buClr>
              <a:buSzPts val="1400"/>
              <a:buChar char="•"/>
            </a:pPr>
            <a:r>
              <a:rPr lang="en-US">
                <a:solidFill>
                  <a:schemeClr val="dk1"/>
                </a:solidFill>
                <a:latin typeface="Century Gothic"/>
                <a:ea typeface="Century Gothic"/>
                <a:cs typeface="Century Gothic"/>
                <a:sym typeface="Century Gothic"/>
              </a:rPr>
              <a:t>QC</a:t>
            </a:r>
            <a:endParaRPr>
              <a:solidFill>
                <a:schemeClr val="dk1"/>
              </a:solidFill>
              <a:latin typeface="Century Gothic"/>
              <a:ea typeface="Century Gothic"/>
              <a:cs typeface="Century Gothic"/>
              <a:sym typeface="Century Gothic"/>
            </a:endParaRPr>
          </a:p>
          <a:p>
            <a:pPr marL="285750" marR="0" lvl="0" indent="-260350" algn="l" rtl="0">
              <a:lnSpc>
                <a:spcPct val="100000"/>
              </a:lnSpc>
              <a:spcBef>
                <a:spcPts val="0"/>
              </a:spcBef>
              <a:spcAft>
                <a:spcPts val="0"/>
              </a:spcAft>
              <a:buClr>
                <a:srgbClr val="EE006F"/>
              </a:buClr>
              <a:buSzPts val="1400"/>
              <a:buChar char="•"/>
            </a:pPr>
            <a:r>
              <a:rPr lang="en-US">
                <a:solidFill>
                  <a:schemeClr val="dk1"/>
                </a:solidFill>
                <a:latin typeface="Century Gothic"/>
                <a:ea typeface="Century Gothic"/>
                <a:cs typeface="Century Gothic"/>
                <a:sym typeface="Century Gothic"/>
              </a:rPr>
              <a:t>Delivery: Full mix in .wav file in sync with image reference, Separate stems, Dubbing script, List of inserts, Song reports and/or KNP </a:t>
            </a:r>
            <a:endParaRPr>
              <a:solidFill>
                <a:schemeClr val="dk1"/>
              </a:solidFill>
              <a:latin typeface="Century Gothic"/>
              <a:ea typeface="Century Gothic"/>
              <a:cs typeface="Century Gothic"/>
              <a:sym typeface="Century Gothic"/>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39"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316" name="Google Shape;316;p39"/>
          <p:cNvSpPr txBox="1"/>
          <p:nvPr/>
        </p:nvSpPr>
        <p:spPr>
          <a:xfrm>
            <a:off x="74" y="1615275"/>
            <a:ext cx="109710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dk1"/>
                </a:solidFill>
                <a:latin typeface="Century Gothic"/>
                <a:ea typeface="Century Gothic"/>
                <a:cs typeface="Century Gothic"/>
                <a:sym typeface="Century Gothic"/>
              </a:rPr>
              <a:t>FILM HISTORY </a:t>
            </a:r>
            <a:endParaRPr sz="4000" b="1">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en-US" sz="4000" b="1">
                <a:solidFill>
                  <a:schemeClr val="dk1"/>
                </a:solidFill>
                <a:latin typeface="Century Gothic"/>
                <a:ea typeface="Century Gothic"/>
                <a:cs typeface="Century Gothic"/>
                <a:sym typeface="Century Gothic"/>
              </a:rPr>
              <a:t>&amp; RESTORATION OPPORTUNITIES</a:t>
            </a:r>
            <a:endParaRPr sz="4000" b="1">
              <a:solidFill>
                <a:schemeClr val="dk1"/>
              </a:solidFill>
              <a:latin typeface="Century Gothic"/>
              <a:ea typeface="Century Gothic"/>
              <a:cs typeface="Century Gothic"/>
              <a:sym typeface="Century Gothic"/>
            </a:endParaRPr>
          </a:p>
        </p:txBody>
      </p:sp>
      <p:pic>
        <p:nvPicPr>
          <p:cNvPr id="317" name="Google Shape;317;p39"/>
          <p:cNvPicPr preferRelativeResize="0"/>
          <p:nvPr/>
        </p:nvPicPr>
        <p:blipFill>
          <a:blip r:embed="rId4">
            <a:alphaModFix/>
          </a:blip>
          <a:stretch>
            <a:fillRect/>
          </a:stretch>
        </p:blipFill>
        <p:spPr>
          <a:xfrm>
            <a:off x="4470738" y="5060775"/>
            <a:ext cx="2029674" cy="5082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Google Shape;322;p40"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323" name="Google Shape;323;p40"/>
          <p:cNvSpPr txBox="1"/>
          <p:nvPr/>
        </p:nvSpPr>
        <p:spPr>
          <a:xfrm>
            <a:off x="0" y="17700"/>
            <a:ext cx="106461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FILM, A BIT OF HISTORY</a:t>
            </a:r>
            <a:endParaRPr sz="3200" b="1">
              <a:solidFill>
                <a:schemeClr val="dk1"/>
              </a:solidFill>
              <a:latin typeface="Century Gothic"/>
              <a:ea typeface="Century Gothic"/>
              <a:cs typeface="Century Gothic"/>
              <a:sym typeface="Century Gothic"/>
            </a:endParaRPr>
          </a:p>
        </p:txBody>
      </p:sp>
      <p:cxnSp>
        <p:nvCxnSpPr>
          <p:cNvPr id="324" name="Google Shape;324;p40"/>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sp>
        <p:nvSpPr>
          <p:cNvPr id="325" name="Google Shape;325;p40"/>
          <p:cNvSpPr txBox="1"/>
          <p:nvPr/>
        </p:nvSpPr>
        <p:spPr>
          <a:xfrm>
            <a:off x="0" y="735425"/>
            <a:ext cx="3517500" cy="718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1800" b="1" u="sng">
                <a:solidFill>
                  <a:schemeClr val="dk1"/>
                </a:solidFill>
                <a:latin typeface="Century Gothic"/>
                <a:ea typeface="Century Gothic"/>
                <a:cs typeface="Century Gothic"/>
                <a:sym typeface="Century Gothic"/>
              </a:rPr>
              <a:t>Joseph Nicéphore Niépce</a:t>
            </a:r>
            <a:endParaRPr sz="1800" b="1" u="sng">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p:txBody>
      </p:sp>
      <p:sp>
        <p:nvSpPr>
          <p:cNvPr id="326" name="Google Shape;326;p40"/>
          <p:cNvSpPr txBox="1"/>
          <p:nvPr/>
        </p:nvSpPr>
        <p:spPr>
          <a:xfrm>
            <a:off x="154775" y="1205650"/>
            <a:ext cx="5740800" cy="2062500"/>
          </a:xfrm>
          <a:prstGeom prst="rect">
            <a:avLst/>
          </a:prstGeom>
          <a:noFill/>
          <a:ln>
            <a:noFill/>
          </a:ln>
        </p:spPr>
        <p:txBody>
          <a:bodyPr spcFirstLastPara="1" wrap="square" lIns="91425" tIns="91425" rIns="91425" bIns="91425" anchor="t" anchorCtr="0">
            <a:spAutoFit/>
          </a:bodyPr>
          <a:lstStyle/>
          <a:p>
            <a:pPr marL="285750" lvl="0" indent="-285750" algn="l" rtl="0">
              <a:spcBef>
                <a:spcPts val="0"/>
              </a:spcBef>
              <a:spcAft>
                <a:spcPts val="0"/>
              </a:spcAft>
              <a:buClr>
                <a:srgbClr val="EE006F"/>
              </a:buClr>
              <a:buSzPts val="1800"/>
              <a:buFont typeface="Century Gothic"/>
              <a:buChar char="•"/>
            </a:pPr>
            <a:r>
              <a:rPr lang="en-US" sz="1800">
                <a:solidFill>
                  <a:schemeClr val="dk1"/>
                </a:solidFill>
                <a:latin typeface="Century Gothic"/>
                <a:ea typeface="Century Gothic"/>
                <a:cs typeface="Century Gothic"/>
                <a:sym typeface="Century Gothic"/>
              </a:rPr>
              <a:t>This is the first black and white photograph.</a:t>
            </a:r>
            <a:endParaRPr sz="1800">
              <a:solidFill>
                <a:schemeClr val="dk1"/>
              </a:solidFill>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Font typeface="Century Gothic"/>
              <a:buChar char="•"/>
            </a:pPr>
            <a:r>
              <a:rPr lang="en-US" sz="1800">
                <a:solidFill>
                  <a:schemeClr val="dk1"/>
                </a:solidFill>
                <a:latin typeface="Century Gothic"/>
                <a:ea typeface="Century Gothic"/>
                <a:cs typeface="Century Gothic"/>
                <a:sym typeface="Century Gothic"/>
              </a:rPr>
              <a:t>It was taken in 1826 by a French Inventor named Joseph Niépce.</a:t>
            </a:r>
            <a:endParaRPr sz="1800">
              <a:solidFill>
                <a:schemeClr val="dk1"/>
              </a:solidFill>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Font typeface="Century Gothic"/>
              <a:buChar char="•"/>
            </a:pPr>
            <a:r>
              <a:rPr lang="en-US" sz="1800">
                <a:solidFill>
                  <a:schemeClr val="dk1"/>
                </a:solidFill>
                <a:latin typeface="Century Gothic"/>
                <a:ea typeface="Century Gothic"/>
                <a:cs typeface="Century Gothic"/>
                <a:sym typeface="Century Gothic"/>
              </a:rPr>
              <a:t>He referred to the product of his process as the heliograph or the sun drawing.</a:t>
            </a:r>
            <a:endParaRPr sz="1800">
              <a:solidFill>
                <a:schemeClr val="dk1"/>
              </a:solidFill>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Font typeface="Century Gothic"/>
              <a:buChar char="•"/>
            </a:pPr>
            <a:r>
              <a:rPr lang="en-US" sz="1800">
                <a:solidFill>
                  <a:schemeClr val="dk1"/>
                </a:solidFill>
                <a:latin typeface="Century Gothic"/>
                <a:ea typeface="Century Gothic"/>
                <a:cs typeface="Century Gothic"/>
                <a:sym typeface="Century Gothic"/>
              </a:rPr>
              <a:t>The image had an exposure time of 8 hrs.</a:t>
            </a:r>
            <a:endParaRPr sz="18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a:latin typeface="Calibri"/>
              <a:ea typeface="Calibri"/>
              <a:cs typeface="Calibri"/>
              <a:sym typeface="Calibri"/>
            </a:endParaRPr>
          </a:p>
        </p:txBody>
      </p:sp>
      <p:sp>
        <p:nvSpPr>
          <p:cNvPr id="327" name="Google Shape;327;p40"/>
          <p:cNvSpPr txBox="1"/>
          <p:nvPr/>
        </p:nvSpPr>
        <p:spPr>
          <a:xfrm>
            <a:off x="0" y="3305525"/>
            <a:ext cx="6371400" cy="718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1800" b="1" u="sng">
                <a:solidFill>
                  <a:schemeClr val="dk1"/>
                </a:solidFill>
                <a:latin typeface="Century Gothic"/>
                <a:ea typeface="Century Gothic"/>
                <a:cs typeface="Century Gothic"/>
                <a:sym typeface="Century Gothic"/>
              </a:rPr>
              <a:t>Louis Daguerre</a:t>
            </a:r>
            <a:endParaRPr sz="1800" b="1" u="sng">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a:latin typeface="Calibri"/>
              <a:ea typeface="Calibri"/>
              <a:cs typeface="Calibri"/>
              <a:sym typeface="Calibri"/>
            </a:endParaRPr>
          </a:p>
        </p:txBody>
      </p:sp>
      <p:sp>
        <p:nvSpPr>
          <p:cNvPr id="328" name="Google Shape;328;p40"/>
          <p:cNvSpPr txBox="1"/>
          <p:nvPr/>
        </p:nvSpPr>
        <p:spPr>
          <a:xfrm>
            <a:off x="7654425" y="3948875"/>
            <a:ext cx="6371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329" name="Google Shape;329;p40"/>
          <p:cNvSpPr txBox="1"/>
          <p:nvPr/>
        </p:nvSpPr>
        <p:spPr>
          <a:xfrm>
            <a:off x="154775" y="3749700"/>
            <a:ext cx="6371400" cy="2893800"/>
          </a:xfrm>
          <a:prstGeom prst="rect">
            <a:avLst/>
          </a:prstGeom>
          <a:noFill/>
          <a:ln>
            <a:noFill/>
          </a:ln>
        </p:spPr>
        <p:txBody>
          <a:bodyPr spcFirstLastPara="1" wrap="square" lIns="91425" tIns="91425" rIns="91425" bIns="91425" anchor="t" anchorCtr="0">
            <a:spAutoFit/>
          </a:bodyPr>
          <a:lstStyle/>
          <a:p>
            <a:pPr marL="285750" lvl="0" indent="-285750" algn="l" rtl="0">
              <a:spcBef>
                <a:spcPts val="0"/>
              </a:spcBef>
              <a:spcAft>
                <a:spcPts val="0"/>
              </a:spcAft>
              <a:buClr>
                <a:srgbClr val="EE006F"/>
              </a:buClr>
              <a:buSzPts val="1800"/>
              <a:buFont typeface="Century Gothic"/>
              <a:buChar char="•"/>
            </a:pPr>
            <a:r>
              <a:rPr lang="en-US" sz="1800">
                <a:solidFill>
                  <a:schemeClr val="dk1"/>
                </a:solidFill>
                <a:latin typeface="Century Gothic"/>
                <a:ea typeface="Century Gothic"/>
                <a:cs typeface="Century Gothic"/>
                <a:sym typeface="Century Gothic"/>
              </a:rPr>
              <a:t>In 1837 Daguerre, invented the Dauerreotype process.</a:t>
            </a:r>
            <a:endParaRPr sz="1800">
              <a:solidFill>
                <a:schemeClr val="dk1"/>
              </a:solidFill>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Font typeface="Century Gothic"/>
              <a:buChar char="•"/>
            </a:pPr>
            <a:r>
              <a:rPr lang="en-US" sz="1800">
                <a:solidFill>
                  <a:schemeClr val="dk1"/>
                </a:solidFill>
                <a:latin typeface="Century Gothic"/>
                <a:ea typeface="Century Gothic"/>
                <a:cs typeface="Century Gothic"/>
                <a:sym typeface="Century Gothic"/>
              </a:rPr>
              <a:t>In comparison that to Niepce’s process, Daguerre’s process was much more efficient as it took several minutes process.</a:t>
            </a:r>
            <a:endParaRPr sz="1800">
              <a:solidFill>
                <a:schemeClr val="dk1"/>
              </a:solidFill>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Font typeface="Century Gothic"/>
              <a:buChar char="•"/>
            </a:pPr>
            <a:r>
              <a:rPr lang="en-US" sz="1800">
                <a:solidFill>
                  <a:schemeClr val="dk1"/>
                </a:solidFill>
                <a:latin typeface="Century Gothic"/>
                <a:ea typeface="Century Gothic"/>
                <a:cs typeface="Century Gothic"/>
                <a:sym typeface="Century Gothic"/>
              </a:rPr>
              <a:t>The Boulevard Du Temple – is actually the first photograph of a person and was taken in 1838.</a:t>
            </a:r>
            <a:endParaRPr sz="1800">
              <a:solidFill>
                <a:schemeClr val="dk1"/>
              </a:solidFill>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Font typeface="Century Gothic"/>
              <a:buChar char="•"/>
            </a:pPr>
            <a:r>
              <a:rPr lang="en-US" sz="1800">
                <a:solidFill>
                  <a:schemeClr val="dk1"/>
                </a:solidFill>
                <a:latin typeface="Century Gothic"/>
                <a:ea typeface="Century Gothic"/>
                <a:cs typeface="Century Gothic"/>
                <a:sym typeface="Century Gothic"/>
              </a:rPr>
              <a:t>In 1839 the Dauerreotype process was commercially introduced. (The year of birth for still photography).</a:t>
            </a:r>
            <a:endParaRPr sz="18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p:txBody>
      </p:sp>
      <p:pic>
        <p:nvPicPr>
          <p:cNvPr id="330" name="Google Shape;330;p40"/>
          <p:cNvPicPr preferRelativeResize="0"/>
          <p:nvPr/>
        </p:nvPicPr>
        <p:blipFill>
          <a:blip r:embed="rId4">
            <a:alphaModFix/>
          </a:blip>
          <a:stretch>
            <a:fillRect/>
          </a:stretch>
        </p:blipFill>
        <p:spPr>
          <a:xfrm>
            <a:off x="6607938" y="3838795"/>
            <a:ext cx="4058476" cy="2722080"/>
          </a:xfrm>
          <a:prstGeom prst="rect">
            <a:avLst/>
          </a:prstGeom>
          <a:noFill/>
          <a:ln>
            <a:noFill/>
          </a:ln>
        </p:spPr>
      </p:pic>
      <p:pic>
        <p:nvPicPr>
          <p:cNvPr id="331" name="Google Shape;331;p40"/>
          <p:cNvPicPr preferRelativeResize="0"/>
          <p:nvPr/>
        </p:nvPicPr>
        <p:blipFill>
          <a:blip r:embed="rId5">
            <a:alphaModFix/>
          </a:blip>
          <a:stretch>
            <a:fillRect/>
          </a:stretch>
        </p:blipFill>
        <p:spPr>
          <a:xfrm>
            <a:off x="6607937" y="923400"/>
            <a:ext cx="4058475" cy="25055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41"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337" name="Google Shape;337;p41"/>
          <p:cNvSpPr txBox="1"/>
          <p:nvPr/>
        </p:nvSpPr>
        <p:spPr>
          <a:xfrm>
            <a:off x="0" y="17700"/>
            <a:ext cx="106461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FILM, A BIT OF HISTORY</a:t>
            </a:r>
            <a:endParaRPr sz="3200" b="1">
              <a:solidFill>
                <a:schemeClr val="dk1"/>
              </a:solidFill>
              <a:latin typeface="Century Gothic"/>
              <a:ea typeface="Century Gothic"/>
              <a:cs typeface="Century Gothic"/>
              <a:sym typeface="Century Gothic"/>
            </a:endParaRPr>
          </a:p>
        </p:txBody>
      </p:sp>
      <p:cxnSp>
        <p:nvCxnSpPr>
          <p:cNvPr id="338" name="Google Shape;338;p41"/>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pic>
        <p:nvPicPr>
          <p:cNvPr id="339" name="Google Shape;339;p41" title="john herschel  video .mp4">
            <a:hlinkClick r:id="rId4"/>
          </p:cNvPr>
          <p:cNvPicPr preferRelativeResize="0"/>
          <p:nvPr/>
        </p:nvPicPr>
        <p:blipFill>
          <a:blip r:embed="rId5">
            <a:alphaModFix/>
          </a:blip>
          <a:stretch>
            <a:fillRect/>
          </a:stretch>
        </p:blipFill>
        <p:spPr>
          <a:xfrm>
            <a:off x="2137700" y="835875"/>
            <a:ext cx="7719550" cy="5789650"/>
          </a:xfrm>
          <a:prstGeom prst="rect">
            <a:avLst/>
          </a:prstGeom>
          <a:noFill/>
          <a:ln>
            <a:noFill/>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9"/>
                                        </p:tgtEl>
                                        <p:attrNameLst>
                                          <p:attrName>style.visibility</p:attrName>
                                        </p:attrNameLst>
                                      </p:cBhvr>
                                      <p:to>
                                        <p:strVal val="visible"/>
                                      </p:to>
                                    </p:set>
                                    <p:animEffect transition="in" filter="fade">
                                      <p:cBhvr>
                                        <p:cTn id="7" dur="1000"/>
                                        <p:tgtEl>
                                          <p:spTgt spid="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Google Shape;344;p42"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345" name="Google Shape;345;p42"/>
          <p:cNvSpPr txBox="1"/>
          <p:nvPr/>
        </p:nvSpPr>
        <p:spPr>
          <a:xfrm>
            <a:off x="0" y="17700"/>
            <a:ext cx="106461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FILM, A BIT OF HISTORY</a:t>
            </a:r>
            <a:endParaRPr sz="3200" b="1">
              <a:solidFill>
                <a:schemeClr val="dk1"/>
              </a:solidFill>
              <a:latin typeface="Century Gothic"/>
              <a:ea typeface="Century Gothic"/>
              <a:cs typeface="Century Gothic"/>
              <a:sym typeface="Century Gothic"/>
            </a:endParaRPr>
          </a:p>
        </p:txBody>
      </p:sp>
      <p:cxnSp>
        <p:nvCxnSpPr>
          <p:cNvPr id="346" name="Google Shape;346;p42"/>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pic>
        <p:nvPicPr>
          <p:cNvPr id="347" name="Google Shape;347;p42"/>
          <p:cNvPicPr preferRelativeResize="0"/>
          <p:nvPr/>
        </p:nvPicPr>
        <p:blipFill>
          <a:blip r:embed="rId4">
            <a:alphaModFix/>
          </a:blip>
          <a:stretch>
            <a:fillRect/>
          </a:stretch>
        </p:blipFill>
        <p:spPr>
          <a:xfrm>
            <a:off x="175475" y="1967075"/>
            <a:ext cx="6770924" cy="3504075"/>
          </a:xfrm>
          <a:prstGeom prst="rect">
            <a:avLst/>
          </a:prstGeom>
          <a:noFill/>
          <a:ln>
            <a:noFill/>
          </a:ln>
        </p:spPr>
      </p:pic>
      <p:pic>
        <p:nvPicPr>
          <p:cNvPr id="348" name="Google Shape;348;p42"/>
          <p:cNvPicPr preferRelativeResize="0"/>
          <p:nvPr/>
        </p:nvPicPr>
        <p:blipFill>
          <a:blip r:embed="rId5">
            <a:alphaModFix/>
          </a:blip>
          <a:stretch>
            <a:fillRect/>
          </a:stretch>
        </p:blipFill>
        <p:spPr>
          <a:xfrm>
            <a:off x="7098799" y="1893237"/>
            <a:ext cx="3651752" cy="365175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16"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107" name="Google Shape;107;p16"/>
          <p:cNvSpPr txBox="1"/>
          <p:nvPr/>
        </p:nvSpPr>
        <p:spPr>
          <a:xfrm>
            <a:off x="0" y="17700"/>
            <a:ext cx="106461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HIVENTY IN A FEW FIGURES</a:t>
            </a:r>
            <a:endParaRPr sz="3200" b="1">
              <a:solidFill>
                <a:schemeClr val="dk1"/>
              </a:solidFill>
              <a:latin typeface="Century Gothic"/>
              <a:ea typeface="Century Gothic"/>
              <a:cs typeface="Century Gothic"/>
              <a:sym typeface="Century Gothic"/>
            </a:endParaRPr>
          </a:p>
        </p:txBody>
      </p:sp>
      <p:cxnSp>
        <p:nvCxnSpPr>
          <p:cNvPr id="108" name="Google Shape;108;p16"/>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sp>
        <p:nvSpPr>
          <p:cNvPr id="109" name="Google Shape;109;p16"/>
          <p:cNvSpPr txBox="1"/>
          <p:nvPr/>
        </p:nvSpPr>
        <p:spPr>
          <a:xfrm>
            <a:off x="185950" y="1255650"/>
            <a:ext cx="10646100" cy="3786600"/>
          </a:xfrm>
          <a:prstGeom prst="rect">
            <a:avLst/>
          </a:prstGeom>
          <a:noFill/>
          <a:ln>
            <a:noFill/>
          </a:ln>
        </p:spPr>
        <p:txBody>
          <a:bodyPr spcFirstLastPara="1" wrap="square" lIns="91425" tIns="91425" rIns="91425" bIns="91425" anchor="t" anchorCtr="0">
            <a:spAutoFit/>
          </a:bodyPr>
          <a:lstStyle/>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Trusted partner to the Entertainment industry on content creation, distribution and preservation </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Over 35 years of expertise in technical services to the entertainment industry</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46M$ turnover in 2020 </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380 full time employees worldwide</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4 core businesses and fields of expertise : post production services, asset management and deliveries, localization, preservation and restoration</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Founding member of EGA / Member of DPP</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Official partner of Cannes Film Festival</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Netflix preferred vendor: NPFP, NP3, DTT, Globalization</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TPN certification </a:t>
            </a:r>
            <a:endParaRPr sz="180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endParaRPr sz="18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800">
              <a:latin typeface="Century Gothic"/>
              <a:ea typeface="Century Gothic"/>
              <a:cs typeface="Century Gothic"/>
              <a:sym typeface="Century Gothic"/>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3" name="Google Shape;353;p43"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354" name="Google Shape;354;p43"/>
          <p:cNvSpPr txBox="1"/>
          <p:nvPr/>
        </p:nvSpPr>
        <p:spPr>
          <a:xfrm>
            <a:off x="0" y="17700"/>
            <a:ext cx="106461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FILM, A BIT OF HISTORY</a:t>
            </a:r>
            <a:endParaRPr sz="3200" b="1">
              <a:solidFill>
                <a:schemeClr val="dk1"/>
              </a:solidFill>
              <a:latin typeface="Century Gothic"/>
              <a:ea typeface="Century Gothic"/>
              <a:cs typeface="Century Gothic"/>
              <a:sym typeface="Century Gothic"/>
            </a:endParaRPr>
          </a:p>
        </p:txBody>
      </p:sp>
      <p:cxnSp>
        <p:nvCxnSpPr>
          <p:cNvPr id="355" name="Google Shape;355;p43"/>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pic>
        <p:nvPicPr>
          <p:cNvPr id="356" name="Google Shape;356;p43"/>
          <p:cNvPicPr preferRelativeResize="0"/>
          <p:nvPr/>
        </p:nvPicPr>
        <p:blipFill>
          <a:blip r:embed="rId4">
            <a:alphaModFix/>
          </a:blip>
          <a:stretch>
            <a:fillRect/>
          </a:stretch>
        </p:blipFill>
        <p:spPr>
          <a:xfrm>
            <a:off x="152400" y="755100"/>
            <a:ext cx="4611854" cy="5950500"/>
          </a:xfrm>
          <a:prstGeom prst="rect">
            <a:avLst/>
          </a:prstGeom>
          <a:noFill/>
          <a:ln>
            <a:noFill/>
          </a:ln>
        </p:spPr>
      </p:pic>
      <p:pic>
        <p:nvPicPr>
          <p:cNvPr id="357" name="Google Shape;357;p43"/>
          <p:cNvPicPr preferRelativeResize="0"/>
          <p:nvPr/>
        </p:nvPicPr>
        <p:blipFill>
          <a:blip r:embed="rId5">
            <a:alphaModFix/>
          </a:blip>
          <a:stretch>
            <a:fillRect/>
          </a:stretch>
        </p:blipFill>
        <p:spPr>
          <a:xfrm>
            <a:off x="4962829" y="4324175"/>
            <a:ext cx="5833897" cy="2381415"/>
          </a:xfrm>
          <a:prstGeom prst="rect">
            <a:avLst/>
          </a:prstGeom>
          <a:noFill/>
          <a:ln>
            <a:noFill/>
          </a:ln>
        </p:spPr>
      </p:pic>
      <p:sp>
        <p:nvSpPr>
          <p:cNvPr id="358" name="Google Shape;358;p43"/>
          <p:cNvSpPr txBox="1"/>
          <p:nvPr/>
        </p:nvSpPr>
        <p:spPr>
          <a:xfrm>
            <a:off x="5032500" y="807950"/>
            <a:ext cx="30000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800" b="1" u="sng">
                <a:solidFill>
                  <a:schemeClr val="dk1"/>
                </a:solidFill>
                <a:latin typeface="Century Gothic"/>
                <a:ea typeface="Century Gothic"/>
                <a:cs typeface="Century Gothic"/>
                <a:sym typeface="Century Gothic"/>
              </a:rPr>
              <a:t>George Eastman (67)</a:t>
            </a:r>
            <a:endParaRPr>
              <a:latin typeface="Century Gothic"/>
              <a:ea typeface="Century Gothic"/>
              <a:cs typeface="Century Gothic"/>
              <a:sym typeface="Century Gothic"/>
            </a:endParaRPr>
          </a:p>
        </p:txBody>
      </p:sp>
      <p:sp>
        <p:nvSpPr>
          <p:cNvPr id="359" name="Google Shape;359;p43"/>
          <p:cNvSpPr txBox="1"/>
          <p:nvPr/>
        </p:nvSpPr>
        <p:spPr>
          <a:xfrm>
            <a:off x="4894000" y="1564000"/>
            <a:ext cx="6648600" cy="2124000"/>
          </a:xfrm>
          <a:prstGeom prst="rect">
            <a:avLst/>
          </a:prstGeom>
          <a:noFill/>
          <a:ln>
            <a:noFill/>
          </a:ln>
        </p:spPr>
        <p:txBody>
          <a:bodyPr spcFirstLastPara="1" wrap="square" lIns="91425" tIns="91425" rIns="91425" bIns="91425" anchor="t" anchorCtr="0">
            <a:spAutoFit/>
          </a:bodyPr>
          <a:lstStyle/>
          <a:p>
            <a:pPr marL="285750" lvl="0" indent="-285750" algn="l" rtl="0">
              <a:spcBef>
                <a:spcPts val="0"/>
              </a:spcBef>
              <a:spcAft>
                <a:spcPts val="0"/>
              </a:spcAft>
              <a:buClr>
                <a:srgbClr val="EE006F"/>
              </a:buClr>
              <a:buSzPts val="1800"/>
              <a:buChar char="•"/>
            </a:pPr>
            <a:r>
              <a:rPr lang="en-US" sz="1800">
                <a:latin typeface="Century Gothic"/>
                <a:ea typeface="Century Gothic"/>
                <a:cs typeface="Century Gothic"/>
                <a:sym typeface="Century Gothic"/>
              </a:rPr>
              <a:t>The Kodak Camera was introduced by George Eastman in 1888. Its simplicity greatly accelerated the growth of amateur photography.</a:t>
            </a:r>
            <a:endParaRPr sz="1800">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latin typeface="Century Gothic"/>
                <a:ea typeface="Century Gothic"/>
                <a:cs typeface="Century Gothic"/>
                <a:sym typeface="Century Gothic"/>
              </a:rPr>
              <a:t>This was due to the fact that the technology was less bulky and now easily accessible to the masses.</a:t>
            </a:r>
            <a:endParaRPr sz="1800">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latin typeface="Century Gothic"/>
                <a:ea typeface="Century Gothic"/>
                <a:cs typeface="Century Gothic"/>
                <a:sym typeface="Century Gothic"/>
              </a:rPr>
              <a:t>His invention of the dry paper jell(film) is considered to be the epitome of both photography and film.</a:t>
            </a:r>
            <a:endParaRPr sz="1800">
              <a:latin typeface="Century Gothic"/>
              <a:ea typeface="Century Gothic"/>
              <a:cs typeface="Century Gothic"/>
              <a:sym typeface="Century Gothic"/>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p44"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365" name="Google Shape;365;p44"/>
          <p:cNvSpPr txBox="1"/>
          <p:nvPr/>
        </p:nvSpPr>
        <p:spPr>
          <a:xfrm>
            <a:off x="0" y="17700"/>
            <a:ext cx="106461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FILM, A BIT OF HISTORY</a:t>
            </a:r>
            <a:endParaRPr sz="3200" b="1">
              <a:solidFill>
                <a:schemeClr val="dk1"/>
              </a:solidFill>
              <a:latin typeface="Century Gothic"/>
              <a:ea typeface="Century Gothic"/>
              <a:cs typeface="Century Gothic"/>
              <a:sym typeface="Century Gothic"/>
            </a:endParaRPr>
          </a:p>
        </p:txBody>
      </p:sp>
      <p:cxnSp>
        <p:nvCxnSpPr>
          <p:cNvPr id="366" name="Google Shape;366;p44"/>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sp>
        <p:nvSpPr>
          <p:cNvPr id="367" name="Google Shape;367;p44"/>
          <p:cNvSpPr txBox="1"/>
          <p:nvPr/>
        </p:nvSpPr>
        <p:spPr>
          <a:xfrm>
            <a:off x="507850" y="764275"/>
            <a:ext cx="79413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latin typeface="Century Gothic"/>
                <a:ea typeface="Century Gothic"/>
                <a:cs typeface="Century Gothic"/>
                <a:sym typeface="Century Gothic"/>
              </a:rPr>
              <a:t>When a horse is trotting do you think that all its' feet are clear of the ground at the same time? </a:t>
            </a:r>
            <a:endParaRPr sz="1800">
              <a:latin typeface="Century Gothic"/>
              <a:ea typeface="Century Gothic"/>
              <a:cs typeface="Century Gothic"/>
              <a:sym typeface="Century Gothic"/>
            </a:endParaRPr>
          </a:p>
          <a:p>
            <a:pPr marL="0" lvl="0" indent="0" algn="l" rtl="0">
              <a:spcBef>
                <a:spcPts val="0"/>
              </a:spcBef>
              <a:spcAft>
                <a:spcPts val="0"/>
              </a:spcAft>
              <a:buNone/>
            </a:pPr>
            <a:endParaRPr>
              <a:latin typeface="Calibri"/>
              <a:ea typeface="Calibri"/>
              <a:cs typeface="Calibri"/>
              <a:sym typeface="Calibri"/>
            </a:endParaRPr>
          </a:p>
        </p:txBody>
      </p:sp>
      <p:pic>
        <p:nvPicPr>
          <p:cNvPr id="368" name="Google Shape;368;p44" title="MUY.mp4">
            <a:hlinkClick r:id="rId4"/>
          </p:cNvPr>
          <p:cNvPicPr preferRelativeResize="0"/>
          <p:nvPr/>
        </p:nvPicPr>
        <p:blipFill>
          <a:blip r:embed="rId5">
            <a:alphaModFix/>
          </a:blip>
          <a:stretch>
            <a:fillRect/>
          </a:stretch>
        </p:blipFill>
        <p:spPr>
          <a:xfrm>
            <a:off x="2559250" y="1476050"/>
            <a:ext cx="6876950" cy="5157725"/>
          </a:xfrm>
          <a:prstGeom prst="rect">
            <a:avLst/>
          </a:prstGeom>
          <a:noFill/>
          <a:ln>
            <a:noFill/>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8"/>
                                        </p:tgtEl>
                                        <p:attrNameLst>
                                          <p:attrName>style.visibility</p:attrName>
                                        </p:attrNameLst>
                                      </p:cBhvr>
                                      <p:to>
                                        <p:strVal val="visible"/>
                                      </p:to>
                                    </p:set>
                                    <p:animEffect transition="in" filter="fade">
                                      <p:cBhvr>
                                        <p:cTn id="7" dur="1000"/>
                                        <p:tgtEl>
                                          <p:spTgt spid="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p45"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374" name="Google Shape;374;p45"/>
          <p:cNvSpPr txBox="1"/>
          <p:nvPr/>
        </p:nvSpPr>
        <p:spPr>
          <a:xfrm>
            <a:off x="0" y="17700"/>
            <a:ext cx="106461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FILM, A BIT OF HISTORY</a:t>
            </a:r>
            <a:endParaRPr sz="3200" b="1">
              <a:solidFill>
                <a:schemeClr val="dk1"/>
              </a:solidFill>
              <a:latin typeface="Century Gothic"/>
              <a:ea typeface="Century Gothic"/>
              <a:cs typeface="Century Gothic"/>
              <a:sym typeface="Century Gothic"/>
            </a:endParaRPr>
          </a:p>
        </p:txBody>
      </p:sp>
      <p:cxnSp>
        <p:nvCxnSpPr>
          <p:cNvPr id="375" name="Google Shape;375;p45"/>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sp>
        <p:nvSpPr>
          <p:cNvPr id="376" name="Google Shape;376;p45"/>
          <p:cNvSpPr txBox="1"/>
          <p:nvPr/>
        </p:nvSpPr>
        <p:spPr>
          <a:xfrm>
            <a:off x="253925" y="1092800"/>
            <a:ext cx="6627900" cy="54489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Clr>
                <a:schemeClr val="dk1"/>
              </a:buClr>
              <a:buSzPts val="1100"/>
              <a:buFont typeface="Arial"/>
              <a:buNone/>
            </a:pPr>
            <a:r>
              <a:rPr lang="en-US" sz="1800" b="1">
                <a:solidFill>
                  <a:schemeClr val="dk1"/>
                </a:solidFill>
                <a:latin typeface="Century Gothic"/>
                <a:ea typeface="Century Gothic"/>
                <a:cs typeface="Century Gothic"/>
                <a:sym typeface="Century Gothic"/>
              </a:rPr>
              <a:t>Etienne-Jules Mary </a:t>
            </a:r>
            <a:endParaRPr sz="1800" b="1">
              <a:latin typeface="Century Gothic"/>
              <a:ea typeface="Century Gothic"/>
              <a:cs typeface="Century Gothic"/>
              <a:sym typeface="Century Gothic"/>
            </a:endParaRPr>
          </a:p>
          <a:p>
            <a:pPr marL="0" lvl="0" indent="0" algn="l" rtl="0">
              <a:lnSpc>
                <a:spcPct val="150000"/>
              </a:lnSpc>
              <a:spcBef>
                <a:spcPts val="0"/>
              </a:spcBef>
              <a:spcAft>
                <a:spcPts val="0"/>
              </a:spcAft>
              <a:buNone/>
            </a:pPr>
            <a:r>
              <a:rPr lang="en-US" sz="1800">
                <a:latin typeface="Century Gothic"/>
                <a:ea typeface="Century Gothic"/>
                <a:cs typeface="Century Gothic"/>
                <a:sym typeface="Century Gothic"/>
              </a:rPr>
              <a:t>In 1882 Etienne-Jules Mary invented the chrono-photographic gun. It could shoot shoot 12 frames per second.Fun fact – this is where the term shooting a film originated from. </a:t>
            </a:r>
            <a:endParaRPr sz="1800">
              <a:latin typeface="Century Gothic"/>
              <a:ea typeface="Century Gothic"/>
              <a:cs typeface="Century Gothic"/>
              <a:sym typeface="Century Gothic"/>
            </a:endParaRPr>
          </a:p>
          <a:p>
            <a:pPr marL="0" lvl="0" indent="0" algn="l" rtl="0">
              <a:lnSpc>
                <a:spcPct val="150000"/>
              </a:lnSpc>
              <a:spcBef>
                <a:spcPts val="0"/>
              </a:spcBef>
              <a:spcAft>
                <a:spcPts val="0"/>
              </a:spcAft>
              <a:buNone/>
            </a:pPr>
            <a:r>
              <a:rPr lang="en-US" sz="1800" b="1">
                <a:latin typeface="Century Gothic"/>
                <a:ea typeface="Century Gothic"/>
                <a:cs typeface="Century Gothic"/>
                <a:sym typeface="Century Gothic"/>
              </a:rPr>
              <a:t>Louis Le Prince</a:t>
            </a:r>
            <a:endParaRPr sz="1800" b="1">
              <a:latin typeface="Century Gothic"/>
              <a:ea typeface="Century Gothic"/>
              <a:cs typeface="Century Gothic"/>
              <a:sym typeface="Century Gothic"/>
            </a:endParaRPr>
          </a:p>
          <a:p>
            <a:pPr marL="0" lvl="0" indent="0" algn="l" rtl="0">
              <a:lnSpc>
                <a:spcPct val="150000"/>
              </a:lnSpc>
              <a:spcBef>
                <a:spcPts val="0"/>
              </a:spcBef>
              <a:spcAft>
                <a:spcPts val="0"/>
              </a:spcAft>
              <a:buNone/>
            </a:pPr>
            <a:r>
              <a:rPr lang="en-US" sz="1800">
                <a:latin typeface="Century Gothic"/>
                <a:ea typeface="Century Gothic"/>
                <a:cs typeface="Century Gothic"/>
                <a:sym typeface="Century Gothic"/>
              </a:rPr>
              <a:t>An awful lot that was going on at this time in terms of figuring out how to work with multiple images and the persistence of vision in the late 1880s. louis Le prince was inspired by Eadweard Muybridge's experiments, tried to make the very first motion picture camera. After a lot of trial and error, he successfully developed the first single lens motion picture camera in 1888.</a:t>
            </a:r>
            <a:endParaRPr sz="1800">
              <a:latin typeface="Century Gothic"/>
              <a:ea typeface="Century Gothic"/>
              <a:cs typeface="Century Gothic"/>
              <a:sym typeface="Century Gothic"/>
            </a:endParaRPr>
          </a:p>
        </p:txBody>
      </p:sp>
      <p:pic>
        <p:nvPicPr>
          <p:cNvPr id="377" name="Google Shape;377;p45"/>
          <p:cNvPicPr preferRelativeResize="0"/>
          <p:nvPr/>
        </p:nvPicPr>
        <p:blipFill>
          <a:blip r:embed="rId4">
            <a:alphaModFix/>
          </a:blip>
          <a:stretch>
            <a:fillRect/>
          </a:stretch>
        </p:blipFill>
        <p:spPr>
          <a:xfrm>
            <a:off x="7280143" y="1092799"/>
            <a:ext cx="3224530" cy="2120825"/>
          </a:xfrm>
          <a:prstGeom prst="rect">
            <a:avLst/>
          </a:prstGeom>
          <a:noFill/>
          <a:ln>
            <a:noFill/>
          </a:ln>
        </p:spPr>
      </p:pic>
      <p:pic>
        <p:nvPicPr>
          <p:cNvPr id="378" name="Google Shape;378;p45"/>
          <p:cNvPicPr preferRelativeResize="0"/>
          <p:nvPr/>
        </p:nvPicPr>
        <p:blipFill>
          <a:blip r:embed="rId5">
            <a:alphaModFix/>
          </a:blip>
          <a:stretch>
            <a:fillRect/>
          </a:stretch>
        </p:blipFill>
        <p:spPr>
          <a:xfrm>
            <a:off x="7254072" y="3385300"/>
            <a:ext cx="3276677" cy="27409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p46"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384" name="Google Shape;384;p46"/>
          <p:cNvSpPr txBox="1"/>
          <p:nvPr/>
        </p:nvSpPr>
        <p:spPr>
          <a:xfrm>
            <a:off x="0" y="17700"/>
            <a:ext cx="106461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FILM, A BIT OF HISTORY</a:t>
            </a:r>
            <a:endParaRPr sz="3200" b="1">
              <a:solidFill>
                <a:schemeClr val="dk1"/>
              </a:solidFill>
              <a:latin typeface="Century Gothic"/>
              <a:ea typeface="Century Gothic"/>
              <a:cs typeface="Century Gothic"/>
              <a:sym typeface="Century Gothic"/>
            </a:endParaRPr>
          </a:p>
        </p:txBody>
      </p:sp>
      <p:cxnSp>
        <p:nvCxnSpPr>
          <p:cNvPr id="385" name="Google Shape;385;p46"/>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sp>
        <p:nvSpPr>
          <p:cNvPr id="386" name="Google Shape;386;p46"/>
          <p:cNvSpPr txBox="1"/>
          <p:nvPr/>
        </p:nvSpPr>
        <p:spPr>
          <a:xfrm>
            <a:off x="277025" y="796425"/>
            <a:ext cx="10272900" cy="6218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u="sng">
                <a:latin typeface="Century Gothic"/>
                <a:ea typeface="Century Gothic"/>
                <a:cs typeface="Century Gothic"/>
                <a:sym typeface="Century Gothic"/>
              </a:rPr>
              <a:t>Thomas Edison and the Kinetoscope</a:t>
            </a:r>
            <a:endParaRPr sz="1800" b="1" u="sng">
              <a:latin typeface="Century Gothic"/>
              <a:ea typeface="Century Gothic"/>
              <a:cs typeface="Century Gothic"/>
              <a:sym typeface="Century Gothic"/>
            </a:endParaRPr>
          </a:p>
          <a:p>
            <a:pPr marL="0" lvl="0" indent="0" algn="l" rtl="0">
              <a:spcBef>
                <a:spcPts val="0"/>
              </a:spcBef>
              <a:spcAft>
                <a:spcPts val="0"/>
              </a:spcAft>
              <a:buNone/>
            </a:pPr>
            <a:endParaRPr sz="1800">
              <a:latin typeface="Century Gothic"/>
              <a:ea typeface="Century Gothic"/>
              <a:cs typeface="Century Gothic"/>
              <a:sym typeface="Century Gothic"/>
            </a:endParaRPr>
          </a:p>
          <a:p>
            <a:pPr marL="0" lvl="0" indent="0" algn="l" rtl="0">
              <a:spcBef>
                <a:spcPts val="0"/>
              </a:spcBef>
              <a:spcAft>
                <a:spcPts val="0"/>
              </a:spcAft>
              <a:buNone/>
            </a:pPr>
            <a:r>
              <a:rPr lang="en-US" sz="1800">
                <a:latin typeface="Century Gothic"/>
                <a:ea typeface="Century Gothic"/>
                <a:cs typeface="Century Gothic"/>
                <a:sym typeface="Century Gothic"/>
              </a:rPr>
              <a:t>Kinetoscope - </a:t>
            </a:r>
            <a:r>
              <a:rPr lang="en-US" sz="1800">
                <a:solidFill>
                  <a:schemeClr val="dk1"/>
                </a:solidFill>
                <a:latin typeface="Century Gothic"/>
                <a:ea typeface="Century Gothic"/>
                <a:cs typeface="Century Gothic"/>
                <a:sym typeface="Century Gothic"/>
              </a:rPr>
              <a:t> device for viewing moving pictures without sound</a:t>
            </a:r>
            <a:endParaRPr sz="18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US" sz="1800">
                <a:solidFill>
                  <a:schemeClr val="dk1"/>
                </a:solidFill>
                <a:latin typeface="Century Gothic"/>
                <a:ea typeface="Century Gothic"/>
                <a:cs typeface="Century Gothic"/>
                <a:sym typeface="Century Gothic"/>
              </a:rPr>
              <a:t>VOD - Video on demand.</a:t>
            </a:r>
            <a:endParaRPr sz="18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US" sz="1800">
                <a:latin typeface="Century Gothic"/>
                <a:ea typeface="Century Gothic"/>
                <a:cs typeface="Century Gothic"/>
                <a:sym typeface="Century Gothic"/>
              </a:rPr>
              <a:t>Edison's impact to film was was indeed great. Through his invention of Kinetoscope he was able to start an early form of VOD service.</a:t>
            </a:r>
            <a:r>
              <a:rPr lang="en-US" sz="1800">
                <a:solidFill>
                  <a:schemeClr val="dk1"/>
                </a:solidFill>
                <a:latin typeface="Century Gothic"/>
                <a:ea typeface="Century Gothic"/>
                <a:cs typeface="Century Gothic"/>
                <a:sym typeface="Century Gothic"/>
              </a:rPr>
              <a:t> He created public halls  where people would pay to watch content on his kinetoscope. Edison patented this invention on August 31, 1897.This was just the beginning, the industry shift began when people started to gather in halls to watch the projection on walls.</a:t>
            </a:r>
            <a:endParaRPr sz="18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US" sz="1800">
                <a:latin typeface="Century Gothic"/>
                <a:ea typeface="Century Gothic"/>
                <a:cs typeface="Century Gothic"/>
                <a:sym typeface="Century Gothic"/>
              </a:rPr>
              <a:t>Through his invention film makers at the time we were able to develop;</a:t>
            </a:r>
            <a:endParaRPr sz="1800">
              <a:latin typeface="Century Gothic"/>
              <a:ea typeface="Century Gothic"/>
              <a:cs typeface="Century Gothic"/>
              <a:sym typeface="Century Gothic"/>
            </a:endParaRPr>
          </a:p>
          <a:p>
            <a:pPr marL="0" lvl="0" indent="0" algn="l" rtl="0">
              <a:spcBef>
                <a:spcPts val="0"/>
              </a:spcBef>
              <a:spcAft>
                <a:spcPts val="0"/>
              </a:spcAft>
              <a:buNone/>
            </a:pPr>
            <a:endParaRPr sz="1800">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latin typeface="Century Gothic"/>
                <a:ea typeface="Century Gothic"/>
                <a:cs typeface="Century Gothic"/>
                <a:sym typeface="Century Gothic"/>
              </a:rPr>
              <a:t>Combined scenes to form a story. (Robert Paul on the </a:t>
            </a:r>
            <a:r>
              <a:rPr lang="en-US" sz="1800" b="1">
                <a:latin typeface="Century Gothic"/>
                <a:ea typeface="Century Gothic"/>
                <a:cs typeface="Century Gothic"/>
                <a:sym typeface="Century Gothic"/>
              </a:rPr>
              <a:t>Film come along do</a:t>
            </a:r>
            <a:r>
              <a:rPr lang="en-US" sz="1800">
                <a:latin typeface="Century Gothic"/>
                <a:ea typeface="Century Gothic"/>
                <a:cs typeface="Century Gothic"/>
                <a:sym typeface="Century Gothic"/>
              </a:rPr>
              <a:t>).</a:t>
            </a:r>
            <a:endParaRPr sz="1800">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latin typeface="Century Gothic"/>
                <a:ea typeface="Century Gothic"/>
                <a:cs typeface="Century Gothic"/>
                <a:sym typeface="Century Gothic"/>
              </a:rPr>
              <a:t>Continuity editing.</a:t>
            </a:r>
            <a:endParaRPr sz="1800">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latin typeface="Century Gothic"/>
                <a:ea typeface="Century Gothic"/>
                <a:cs typeface="Century Gothic"/>
                <a:sym typeface="Century Gothic"/>
              </a:rPr>
              <a:t>Intercutting of scenes with different shots.(George Albert Smith on the film </a:t>
            </a:r>
            <a:r>
              <a:rPr lang="en-US" sz="1800" b="1">
                <a:latin typeface="Century Gothic"/>
                <a:ea typeface="Century Gothic"/>
                <a:cs typeface="Century Gothic"/>
                <a:sym typeface="Century Gothic"/>
              </a:rPr>
              <a:t>As seen through a telescope</a:t>
            </a:r>
            <a:r>
              <a:rPr lang="en-US" sz="1800">
                <a:latin typeface="Century Gothic"/>
                <a:ea typeface="Century Gothic"/>
                <a:cs typeface="Century Gothic"/>
                <a:sym typeface="Century Gothic"/>
              </a:rPr>
              <a:t>.)</a:t>
            </a:r>
            <a:endParaRPr sz="1800">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latin typeface="Century Gothic"/>
                <a:ea typeface="Century Gothic"/>
                <a:cs typeface="Century Gothic"/>
                <a:sym typeface="Century Gothic"/>
              </a:rPr>
              <a:t>First use of reverse shots.(Robert Paul on the </a:t>
            </a:r>
            <a:r>
              <a:rPr lang="en-US" sz="1800" b="1">
                <a:latin typeface="Century Gothic"/>
                <a:ea typeface="Century Gothic"/>
                <a:cs typeface="Century Gothic"/>
                <a:sym typeface="Century Gothic"/>
              </a:rPr>
              <a:t>Film Marley's Ghost</a:t>
            </a:r>
            <a:r>
              <a:rPr lang="en-US" sz="1800">
                <a:latin typeface="Century Gothic"/>
                <a:ea typeface="Century Gothic"/>
                <a:cs typeface="Century Gothic"/>
                <a:sym typeface="Century Gothic"/>
              </a:rPr>
              <a:t>)</a:t>
            </a:r>
            <a:endParaRPr sz="1800">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latin typeface="Century Gothic"/>
                <a:ea typeface="Century Gothic"/>
                <a:cs typeface="Century Gothic"/>
                <a:sym typeface="Century Gothic"/>
              </a:rPr>
              <a:t>First use of different shot compositions. (Kuleshov and montage theory).</a:t>
            </a:r>
            <a:endParaRPr sz="1800">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latin typeface="Century Gothic"/>
                <a:ea typeface="Century Gothic"/>
                <a:cs typeface="Century Gothic"/>
                <a:sym typeface="Century Gothic"/>
              </a:rPr>
              <a:t>Film copyrights. </a:t>
            </a:r>
            <a:endParaRPr sz="1800">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latin typeface="Century Gothic"/>
                <a:ea typeface="Century Gothic"/>
                <a:cs typeface="Century Gothic"/>
                <a:sym typeface="Century Gothic"/>
              </a:rPr>
              <a:t>First special effects (George Melies).</a:t>
            </a:r>
            <a:endParaRPr sz="1800">
              <a:latin typeface="Century Gothic"/>
              <a:ea typeface="Century Gothic"/>
              <a:cs typeface="Century Gothic"/>
              <a:sym typeface="Century Gothic"/>
            </a:endParaRPr>
          </a:p>
          <a:p>
            <a:pPr marL="457200" lvl="0" indent="0" algn="l" rtl="0">
              <a:spcBef>
                <a:spcPts val="0"/>
              </a:spcBef>
              <a:spcAft>
                <a:spcPts val="0"/>
              </a:spcAft>
              <a:buNone/>
            </a:pPr>
            <a:endParaRPr sz="1800">
              <a:latin typeface="Century Gothic"/>
              <a:ea typeface="Century Gothic"/>
              <a:cs typeface="Century Gothic"/>
              <a:sym typeface="Century Gothic"/>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Google Shape;391;p47"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392" name="Google Shape;392;p47"/>
          <p:cNvSpPr txBox="1"/>
          <p:nvPr/>
        </p:nvSpPr>
        <p:spPr>
          <a:xfrm>
            <a:off x="0" y="17700"/>
            <a:ext cx="106461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FILM, A BIT OF HISTORY</a:t>
            </a:r>
            <a:endParaRPr sz="3200" b="1">
              <a:solidFill>
                <a:schemeClr val="dk1"/>
              </a:solidFill>
              <a:latin typeface="Century Gothic"/>
              <a:ea typeface="Century Gothic"/>
              <a:cs typeface="Century Gothic"/>
              <a:sym typeface="Century Gothic"/>
            </a:endParaRPr>
          </a:p>
        </p:txBody>
      </p:sp>
      <p:cxnSp>
        <p:nvCxnSpPr>
          <p:cNvPr id="393" name="Google Shape;393;p47"/>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pic>
        <p:nvPicPr>
          <p:cNvPr id="394" name="Google Shape;394;p47" title="George Melis.mp4">
            <a:hlinkClick r:id="rId4"/>
          </p:cNvPr>
          <p:cNvPicPr preferRelativeResize="0"/>
          <p:nvPr/>
        </p:nvPicPr>
        <p:blipFill>
          <a:blip r:embed="rId5">
            <a:alphaModFix/>
          </a:blip>
          <a:stretch>
            <a:fillRect/>
          </a:stretch>
        </p:blipFill>
        <p:spPr>
          <a:xfrm>
            <a:off x="2293763" y="1039175"/>
            <a:ext cx="7142425" cy="5356800"/>
          </a:xfrm>
          <a:prstGeom prst="rect">
            <a:avLst/>
          </a:prstGeom>
          <a:noFill/>
          <a:ln>
            <a:noFill/>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4"/>
                                        </p:tgtEl>
                                        <p:attrNameLst>
                                          <p:attrName>style.visibility</p:attrName>
                                        </p:attrNameLst>
                                      </p:cBhvr>
                                      <p:to>
                                        <p:strVal val="visible"/>
                                      </p:to>
                                    </p:set>
                                    <p:animEffect transition="in" filter="fade">
                                      <p:cBhvr>
                                        <p:cTn id="7" dur="1000"/>
                                        <p:tgtEl>
                                          <p:spTgt spid="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399" name="Google Shape;399;p48"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400" name="Google Shape;400;p48"/>
          <p:cNvSpPr txBox="1"/>
          <p:nvPr/>
        </p:nvSpPr>
        <p:spPr>
          <a:xfrm>
            <a:off x="0" y="17700"/>
            <a:ext cx="106461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RESTORATION, WHAT ARE THE OPPORTUNITIES?  </a:t>
            </a:r>
            <a:endParaRPr sz="3200" b="1">
              <a:solidFill>
                <a:schemeClr val="dk1"/>
              </a:solidFill>
              <a:latin typeface="Century Gothic"/>
              <a:ea typeface="Century Gothic"/>
              <a:cs typeface="Century Gothic"/>
              <a:sym typeface="Century Gothic"/>
            </a:endParaRPr>
          </a:p>
        </p:txBody>
      </p:sp>
      <p:cxnSp>
        <p:nvCxnSpPr>
          <p:cNvPr id="401" name="Google Shape;401;p48"/>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sp>
        <p:nvSpPr>
          <p:cNvPr id="402" name="Google Shape;402;p48"/>
          <p:cNvSpPr txBox="1"/>
          <p:nvPr/>
        </p:nvSpPr>
        <p:spPr>
          <a:xfrm>
            <a:off x="397050" y="926425"/>
            <a:ext cx="10646100" cy="2678100"/>
          </a:xfrm>
          <a:prstGeom prst="rect">
            <a:avLst/>
          </a:prstGeom>
          <a:noFill/>
          <a:ln>
            <a:noFill/>
          </a:ln>
        </p:spPr>
        <p:txBody>
          <a:bodyPr spcFirstLastPara="1" wrap="square" lIns="91425" tIns="91425" rIns="91425" bIns="91425" anchor="t" anchorCtr="0">
            <a:spAutoFit/>
          </a:bodyPr>
          <a:lstStyle/>
          <a:p>
            <a:pPr marL="285750" lvl="0" indent="-285750" algn="l" rtl="0">
              <a:spcBef>
                <a:spcPts val="0"/>
              </a:spcBef>
              <a:spcAft>
                <a:spcPts val="0"/>
              </a:spcAft>
              <a:buClr>
                <a:srgbClr val="EE006F"/>
              </a:buClr>
              <a:buSzPts val="1800"/>
              <a:buChar char="•"/>
            </a:pPr>
            <a:r>
              <a:rPr lang="en-US" sz="1800">
                <a:latin typeface="Century Gothic"/>
                <a:ea typeface="Century Gothic"/>
                <a:cs typeface="Century Gothic"/>
                <a:sym typeface="Century Gothic"/>
              </a:rPr>
              <a:t>Each country has its own heritage films and productions. Some might be more than 100 years old as the Meliès movies, other might be more recent. </a:t>
            </a:r>
            <a:endParaRPr sz="1800">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latin typeface="Century Gothic"/>
                <a:ea typeface="Century Gothic"/>
                <a:cs typeface="Century Gothic"/>
                <a:sym typeface="Century Gothic"/>
              </a:rPr>
              <a:t>I</a:t>
            </a:r>
            <a:r>
              <a:rPr lang="en-US" sz="1800">
                <a:solidFill>
                  <a:schemeClr val="dk1"/>
                </a:solidFill>
                <a:latin typeface="Century Gothic"/>
                <a:ea typeface="Century Gothic"/>
                <a:cs typeface="Century Gothic"/>
                <a:sym typeface="Century Gothic"/>
              </a:rPr>
              <a:t>n both cases, some works need to be done so that these contents can be preserved over the time, licensed and broadcast on today’s media and make sure that these pieces can be seen by the audience worldwide.</a:t>
            </a:r>
            <a:endParaRPr sz="1800">
              <a:solidFill>
                <a:schemeClr val="dk1"/>
              </a:solidFill>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Hiventy has a strong reputation in image and sound restoration of heritage films. We do still operate our own film lab in Joinville in a building built by Charles Pathé in 1906 to manufacture film:</a:t>
            </a:r>
            <a:endParaRPr sz="18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800">
              <a:latin typeface="Calibri"/>
              <a:ea typeface="Calibri"/>
              <a:cs typeface="Calibri"/>
              <a:sym typeface="Calibri"/>
            </a:endParaRPr>
          </a:p>
        </p:txBody>
      </p:sp>
      <p:pic>
        <p:nvPicPr>
          <p:cNvPr id="403" name="Google Shape;403;p48"/>
          <p:cNvPicPr preferRelativeResize="0"/>
          <p:nvPr/>
        </p:nvPicPr>
        <p:blipFill>
          <a:blip r:embed="rId4">
            <a:alphaModFix/>
          </a:blip>
          <a:stretch>
            <a:fillRect/>
          </a:stretch>
        </p:blipFill>
        <p:spPr>
          <a:xfrm>
            <a:off x="200263" y="3225400"/>
            <a:ext cx="5602474" cy="3151375"/>
          </a:xfrm>
          <a:prstGeom prst="rect">
            <a:avLst/>
          </a:prstGeom>
          <a:noFill/>
          <a:ln>
            <a:noFill/>
          </a:ln>
        </p:spPr>
      </p:pic>
      <p:pic>
        <p:nvPicPr>
          <p:cNvPr id="404" name="Google Shape;404;p48"/>
          <p:cNvPicPr preferRelativeResize="0"/>
          <p:nvPr/>
        </p:nvPicPr>
        <p:blipFill>
          <a:blip r:embed="rId5">
            <a:alphaModFix/>
          </a:blip>
          <a:stretch>
            <a:fillRect/>
          </a:stretch>
        </p:blipFill>
        <p:spPr>
          <a:xfrm>
            <a:off x="5921325" y="3225400"/>
            <a:ext cx="4724772" cy="3151376"/>
          </a:xfrm>
          <a:prstGeom prst="rect">
            <a:avLst/>
          </a:prstGeom>
          <a:noFill/>
          <a:ln>
            <a:noFill/>
          </a:ln>
        </p:spPr>
      </p:pic>
      <p:sp>
        <p:nvSpPr>
          <p:cNvPr id="405" name="Google Shape;405;p48"/>
          <p:cNvSpPr txBox="1"/>
          <p:nvPr/>
        </p:nvSpPr>
        <p:spPr>
          <a:xfrm>
            <a:off x="1702038" y="6280500"/>
            <a:ext cx="2598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i="1">
                <a:latin typeface="Century Gothic"/>
                <a:ea typeface="Century Gothic"/>
                <a:cs typeface="Century Gothic"/>
                <a:sym typeface="Century Gothic"/>
              </a:rPr>
              <a:t>Pathé manufacture in 1911</a:t>
            </a:r>
            <a:endParaRPr i="1">
              <a:latin typeface="Century Gothic"/>
              <a:ea typeface="Century Gothic"/>
              <a:cs typeface="Century Gothic"/>
              <a:sym typeface="Century Gothic"/>
            </a:endParaRPr>
          </a:p>
        </p:txBody>
      </p:sp>
      <p:sp>
        <p:nvSpPr>
          <p:cNvPr id="406" name="Google Shape;406;p48"/>
          <p:cNvSpPr txBox="1"/>
          <p:nvPr/>
        </p:nvSpPr>
        <p:spPr>
          <a:xfrm>
            <a:off x="6907728" y="6280500"/>
            <a:ext cx="3150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i="1">
                <a:latin typeface="Century Gothic"/>
                <a:ea typeface="Century Gothic"/>
                <a:cs typeface="Century Gothic"/>
                <a:sym typeface="Century Gothic"/>
              </a:rPr>
              <a:t>Same building, Hiventy Film Lab today</a:t>
            </a:r>
            <a:endParaRPr i="1">
              <a:latin typeface="Century Gothic"/>
              <a:ea typeface="Century Gothic"/>
              <a:cs typeface="Century Gothic"/>
              <a:sym typeface="Century Gothic"/>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1" name="Google Shape;411;p49"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412" name="Google Shape;412;p49"/>
          <p:cNvSpPr txBox="1"/>
          <p:nvPr/>
        </p:nvSpPr>
        <p:spPr>
          <a:xfrm>
            <a:off x="0" y="17700"/>
            <a:ext cx="106461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RESTORATION, WHAT ARE THE OPPORTUNITIES?  </a:t>
            </a:r>
            <a:endParaRPr sz="3200" b="1">
              <a:solidFill>
                <a:schemeClr val="dk1"/>
              </a:solidFill>
              <a:latin typeface="Century Gothic"/>
              <a:ea typeface="Century Gothic"/>
              <a:cs typeface="Century Gothic"/>
              <a:sym typeface="Century Gothic"/>
            </a:endParaRPr>
          </a:p>
        </p:txBody>
      </p:sp>
      <p:cxnSp>
        <p:nvCxnSpPr>
          <p:cNvPr id="413" name="Google Shape;413;p49"/>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sp>
        <p:nvSpPr>
          <p:cNvPr id="414" name="Google Shape;414;p49"/>
          <p:cNvSpPr txBox="1"/>
          <p:nvPr/>
        </p:nvSpPr>
        <p:spPr>
          <a:xfrm>
            <a:off x="397050" y="926425"/>
            <a:ext cx="7289700" cy="62184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sz="1800">
                <a:solidFill>
                  <a:schemeClr val="dk1"/>
                </a:solidFill>
                <a:latin typeface="Century Gothic"/>
                <a:ea typeface="Century Gothic"/>
                <a:cs typeface="Century Gothic"/>
                <a:sym typeface="Century Gothic"/>
              </a:rPr>
              <a:t>Restore old contents will enable to:</a:t>
            </a:r>
            <a:endParaRPr sz="1800">
              <a:solidFill>
                <a:schemeClr val="dk1"/>
              </a:solidFill>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Make these pieces viewable by today’s audiences on today’s media</a:t>
            </a:r>
            <a:endParaRPr sz="1800">
              <a:solidFill>
                <a:schemeClr val="dk1"/>
              </a:solidFill>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Generate revenues and increase the value libraries of titles</a:t>
            </a:r>
            <a:endParaRPr sz="1800">
              <a:solidFill>
                <a:schemeClr val="dk1"/>
              </a:solidFill>
              <a:latin typeface="Century Gothic"/>
              <a:ea typeface="Century Gothic"/>
              <a:cs typeface="Century Gothic"/>
              <a:sym typeface="Century Gothic"/>
            </a:endParaRPr>
          </a:p>
          <a:p>
            <a:pPr marL="0" lvl="0" indent="0" algn="just" rtl="0">
              <a:spcBef>
                <a:spcPts val="0"/>
              </a:spcBef>
              <a:spcAft>
                <a:spcPts val="0"/>
              </a:spcAft>
              <a:buNone/>
            </a:pPr>
            <a:endParaRPr sz="1800">
              <a:solidFill>
                <a:schemeClr val="dk1"/>
              </a:solidFill>
              <a:latin typeface="Century Gothic"/>
              <a:ea typeface="Century Gothic"/>
              <a:cs typeface="Century Gothic"/>
              <a:sym typeface="Century Gothic"/>
            </a:endParaRPr>
          </a:p>
          <a:p>
            <a:pPr marL="0" lvl="0" indent="0" algn="just" rtl="0">
              <a:spcBef>
                <a:spcPts val="0"/>
              </a:spcBef>
              <a:spcAft>
                <a:spcPts val="0"/>
              </a:spcAft>
              <a:buNone/>
            </a:pPr>
            <a:r>
              <a:rPr lang="en-US" sz="1800">
                <a:solidFill>
                  <a:schemeClr val="dk1"/>
                </a:solidFill>
                <a:latin typeface="Century Gothic"/>
                <a:ea typeface="Century Gothic"/>
                <a:cs typeface="Century Gothic"/>
                <a:sym typeface="Century Gothic"/>
              </a:rPr>
              <a:t>Type of contents: </a:t>
            </a:r>
            <a:endParaRPr sz="1800">
              <a:solidFill>
                <a:schemeClr val="dk1"/>
              </a:solidFill>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Films from private content owners</a:t>
            </a:r>
            <a:endParaRPr sz="1800">
              <a:solidFill>
                <a:schemeClr val="dk1"/>
              </a:solidFill>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Films from Cinematheques (British Film Institute, Cinemathèque Française…)</a:t>
            </a:r>
            <a:endParaRPr sz="1800">
              <a:solidFill>
                <a:schemeClr val="dk1"/>
              </a:solidFill>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Films from public archives (ex: ECPAD…)</a:t>
            </a:r>
            <a:endParaRPr sz="1800">
              <a:solidFill>
                <a:schemeClr val="dk1"/>
              </a:solidFill>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Corporate films from private companies (Air France…)</a:t>
            </a:r>
            <a:endParaRPr sz="18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a:p>
            <a:pPr marL="0" lvl="0" indent="0" algn="just" rtl="0">
              <a:spcBef>
                <a:spcPts val="0"/>
              </a:spcBef>
              <a:spcAft>
                <a:spcPts val="0"/>
              </a:spcAft>
              <a:buNone/>
            </a:pPr>
            <a:r>
              <a:rPr lang="en-US" sz="1800">
                <a:solidFill>
                  <a:schemeClr val="dk1"/>
                </a:solidFill>
                <a:latin typeface="Century Gothic"/>
                <a:ea typeface="Century Gothic"/>
                <a:cs typeface="Century Gothic"/>
                <a:sym typeface="Century Gothic"/>
              </a:rPr>
              <a:t>Works needed: </a:t>
            </a:r>
            <a:endParaRPr sz="1800">
              <a:solidFill>
                <a:schemeClr val="dk1"/>
              </a:solidFill>
              <a:latin typeface="Century Gothic"/>
              <a:ea typeface="Century Gothic"/>
              <a:cs typeface="Century Gothic"/>
              <a:sym typeface="Century Gothic"/>
            </a:endParaRPr>
          </a:p>
          <a:p>
            <a:pPr marL="0" lvl="0" indent="0" algn="just" rtl="0">
              <a:spcBef>
                <a:spcPts val="0"/>
              </a:spcBef>
              <a:spcAft>
                <a:spcPts val="0"/>
              </a:spcAft>
              <a:buNone/>
            </a:pPr>
            <a:endParaRPr sz="1800">
              <a:solidFill>
                <a:schemeClr val="dk1"/>
              </a:solidFill>
              <a:latin typeface="Century Gothic"/>
              <a:ea typeface="Century Gothic"/>
              <a:cs typeface="Century Gothic"/>
              <a:sym typeface="Century Gothic"/>
            </a:endParaRPr>
          </a:p>
          <a:p>
            <a:pPr marL="0" lvl="0" indent="0" algn="just" rtl="0">
              <a:spcBef>
                <a:spcPts val="0"/>
              </a:spcBef>
              <a:spcAft>
                <a:spcPts val="0"/>
              </a:spcAft>
              <a:buNone/>
            </a:pPr>
            <a:r>
              <a:rPr lang="en-US" sz="1800" b="1">
                <a:solidFill>
                  <a:schemeClr val="dk1"/>
                </a:solidFill>
                <a:latin typeface="Century Gothic"/>
                <a:ea typeface="Century Gothic"/>
                <a:cs typeface="Century Gothic"/>
                <a:sym typeface="Century Gothic"/>
              </a:rPr>
              <a:t>From 16mm or 35mm sources: </a:t>
            </a:r>
            <a:endParaRPr sz="1800" b="1">
              <a:solidFill>
                <a:schemeClr val="dk1"/>
              </a:solidFill>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Always use the available assets providing the highest quality level: 1) original negative, 2) interpositive, 3) internegative...  </a:t>
            </a:r>
            <a:endParaRPr sz="1800">
              <a:solidFill>
                <a:schemeClr val="dk1"/>
              </a:solidFill>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Steps: Scan 4K, digital restoration, colour grading and final export in 4K or UHD (including HDR when needed), back up on film or LTO for archiving purposes</a:t>
            </a:r>
            <a:endParaRPr sz="1800">
              <a:solidFill>
                <a:schemeClr val="dk1"/>
              </a:solidFill>
              <a:latin typeface="Century Gothic"/>
              <a:ea typeface="Century Gothic"/>
              <a:cs typeface="Century Gothic"/>
              <a:sym typeface="Century Gothic"/>
            </a:endParaRPr>
          </a:p>
          <a:p>
            <a:pPr marL="0" lvl="0" indent="0" algn="just" rtl="0">
              <a:spcBef>
                <a:spcPts val="0"/>
              </a:spcBef>
              <a:spcAft>
                <a:spcPts val="0"/>
              </a:spcAft>
              <a:buNone/>
            </a:pPr>
            <a:r>
              <a:rPr lang="en-US" sz="1800">
                <a:solidFill>
                  <a:schemeClr val="dk1"/>
                </a:solidFill>
                <a:latin typeface="Century Gothic"/>
                <a:ea typeface="Century Gothic"/>
                <a:cs typeface="Century Gothic"/>
                <a:sym typeface="Century Gothic"/>
              </a:rPr>
              <a:t/>
            </a:r>
            <a:br>
              <a:rPr lang="en-US" sz="1800">
                <a:solidFill>
                  <a:schemeClr val="dk1"/>
                </a:solidFill>
                <a:latin typeface="Century Gothic"/>
                <a:ea typeface="Century Gothic"/>
                <a:cs typeface="Century Gothic"/>
                <a:sym typeface="Century Gothic"/>
              </a:rPr>
            </a:br>
            <a:endParaRPr>
              <a:latin typeface="Century Gothic"/>
              <a:ea typeface="Century Gothic"/>
              <a:cs typeface="Century Gothic"/>
              <a:sym typeface="Century Gothic"/>
            </a:endParaRPr>
          </a:p>
        </p:txBody>
      </p:sp>
      <p:pic>
        <p:nvPicPr>
          <p:cNvPr id="415" name="Google Shape;415;p49"/>
          <p:cNvPicPr preferRelativeResize="0"/>
          <p:nvPr/>
        </p:nvPicPr>
        <p:blipFill>
          <a:blip r:embed="rId4">
            <a:alphaModFix/>
          </a:blip>
          <a:stretch>
            <a:fillRect/>
          </a:stretch>
        </p:blipFill>
        <p:spPr>
          <a:xfrm>
            <a:off x="7686800" y="2399875"/>
            <a:ext cx="4502026" cy="3018201"/>
          </a:xfrm>
          <a:prstGeom prst="rect">
            <a:avLst/>
          </a:prstGeom>
          <a:noFill/>
          <a:ln>
            <a:noFill/>
          </a:ln>
        </p:spPr>
      </p:pic>
      <p:sp>
        <p:nvSpPr>
          <p:cNvPr id="416" name="Google Shape;416;p49"/>
          <p:cNvSpPr txBox="1"/>
          <p:nvPr/>
        </p:nvSpPr>
        <p:spPr>
          <a:xfrm>
            <a:off x="8085225" y="5474375"/>
            <a:ext cx="34290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i="1">
                <a:latin typeface="Calibri"/>
                <a:ea typeface="Calibri"/>
                <a:cs typeface="Calibri"/>
                <a:sym typeface="Calibri"/>
              </a:rPr>
              <a:t>Paul Verhoeven meeting Hiventy’s team</a:t>
            </a:r>
            <a:br>
              <a:rPr lang="en-US" i="1">
                <a:latin typeface="Calibri"/>
                <a:ea typeface="Calibri"/>
                <a:cs typeface="Calibri"/>
                <a:sym typeface="Calibri"/>
              </a:rPr>
            </a:br>
            <a:r>
              <a:rPr lang="en-US" i="1">
                <a:latin typeface="Calibri"/>
                <a:ea typeface="Calibri"/>
                <a:cs typeface="Calibri"/>
                <a:sym typeface="Calibri"/>
              </a:rPr>
              <a:t> in Paris</a:t>
            </a:r>
            <a:endParaRPr i="1">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Google Shape;421;p50"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422" name="Google Shape;422;p50"/>
          <p:cNvSpPr txBox="1"/>
          <p:nvPr/>
        </p:nvSpPr>
        <p:spPr>
          <a:xfrm>
            <a:off x="0" y="17700"/>
            <a:ext cx="106461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RESTORATION, WHAT ARE THE OPPORTUNITIES?  </a:t>
            </a:r>
            <a:endParaRPr sz="3200" b="1">
              <a:solidFill>
                <a:schemeClr val="dk1"/>
              </a:solidFill>
              <a:latin typeface="Century Gothic"/>
              <a:ea typeface="Century Gothic"/>
              <a:cs typeface="Century Gothic"/>
              <a:sym typeface="Century Gothic"/>
            </a:endParaRPr>
          </a:p>
        </p:txBody>
      </p:sp>
      <p:cxnSp>
        <p:nvCxnSpPr>
          <p:cNvPr id="423" name="Google Shape;423;p50"/>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sp>
        <p:nvSpPr>
          <p:cNvPr id="424" name="Google Shape;424;p50"/>
          <p:cNvSpPr txBox="1"/>
          <p:nvPr/>
        </p:nvSpPr>
        <p:spPr>
          <a:xfrm>
            <a:off x="397050" y="926425"/>
            <a:ext cx="9697500" cy="5110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sz="1800">
                <a:solidFill>
                  <a:schemeClr val="dk1"/>
                </a:solidFill>
                <a:latin typeface="Century Gothic"/>
                <a:ea typeface="Century Gothic"/>
                <a:cs typeface="Century Gothic"/>
                <a:sym typeface="Century Gothic"/>
              </a:rPr>
              <a:t>From final export, creation of all deliverables: </a:t>
            </a:r>
            <a:endParaRPr sz="1800">
              <a:solidFill>
                <a:schemeClr val="dk1"/>
              </a:solidFill>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DCP for theatrical release</a:t>
            </a:r>
            <a:endParaRPr sz="1800">
              <a:solidFill>
                <a:schemeClr val="dk1"/>
              </a:solidFill>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DVD, Blu-Ray, Blu-Ray UHD</a:t>
            </a:r>
            <a:endParaRPr sz="1800">
              <a:solidFill>
                <a:schemeClr val="dk1"/>
              </a:solidFill>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Broadcast copy in SD, HD or UHD</a:t>
            </a:r>
            <a:endParaRPr sz="1800">
              <a:solidFill>
                <a:schemeClr val="dk1"/>
              </a:solidFill>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Delivery to any digital platform</a:t>
            </a:r>
            <a:endParaRPr sz="1800">
              <a:solidFill>
                <a:schemeClr val="dk1"/>
              </a:solidFill>
              <a:latin typeface="Century Gothic"/>
              <a:ea typeface="Century Gothic"/>
              <a:cs typeface="Century Gothic"/>
              <a:sym typeface="Century Gothic"/>
            </a:endParaRPr>
          </a:p>
          <a:p>
            <a:pPr marL="0" lvl="0" indent="0" algn="just" rtl="0">
              <a:spcBef>
                <a:spcPts val="0"/>
              </a:spcBef>
              <a:spcAft>
                <a:spcPts val="0"/>
              </a:spcAft>
              <a:buNone/>
            </a:pPr>
            <a:endParaRPr sz="1800">
              <a:solidFill>
                <a:schemeClr val="dk1"/>
              </a:solidFill>
              <a:latin typeface="Century Gothic"/>
              <a:ea typeface="Century Gothic"/>
              <a:cs typeface="Century Gothic"/>
              <a:sym typeface="Century Gothic"/>
            </a:endParaRPr>
          </a:p>
          <a:p>
            <a:pPr marL="0" lvl="0" indent="0" algn="just" rtl="0">
              <a:spcBef>
                <a:spcPts val="0"/>
              </a:spcBef>
              <a:spcAft>
                <a:spcPts val="0"/>
              </a:spcAft>
              <a:buNone/>
            </a:pPr>
            <a:r>
              <a:rPr lang="en-US" sz="1800">
                <a:solidFill>
                  <a:schemeClr val="dk1"/>
                </a:solidFill>
                <a:latin typeface="Century Gothic"/>
                <a:ea typeface="Century Gothic"/>
                <a:cs typeface="Century Gothic"/>
                <a:sym typeface="Century Gothic"/>
              </a:rPr>
              <a:t>Recent projects done at Hiventy: Basic Instinct, Total Recall from Paul Verhoeven. </a:t>
            </a:r>
            <a:endParaRPr sz="1800">
              <a:solidFill>
                <a:schemeClr val="dk1"/>
              </a:solidFill>
              <a:latin typeface="Century Gothic"/>
              <a:ea typeface="Century Gothic"/>
              <a:cs typeface="Century Gothic"/>
              <a:sym typeface="Century Gothic"/>
            </a:endParaRPr>
          </a:p>
          <a:p>
            <a:pPr marL="0" lvl="0" indent="0" algn="just" rtl="0">
              <a:spcBef>
                <a:spcPts val="0"/>
              </a:spcBef>
              <a:spcAft>
                <a:spcPts val="0"/>
              </a:spcAft>
              <a:buNone/>
            </a:pPr>
            <a:r>
              <a:rPr lang="en-US" sz="1800">
                <a:solidFill>
                  <a:schemeClr val="dk1"/>
                </a:solidFill>
                <a:latin typeface="Century Gothic"/>
                <a:ea typeface="Century Gothic"/>
                <a:cs typeface="Century Gothic"/>
                <a:sym typeface="Century Gothic"/>
              </a:rPr>
              <a:t>But also works on older films from Meliès, Jean Renoir, François Truffaut...</a:t>
            </a:r>
            <a:endParaRPr sz="1800">
              <a:solidFill>
                <a:schemeClr val="dk1"/>
              </a:solidFill>
              <a:latin typeface="Century Gothic"/>
              <a:ea typeface="Century Gothic"/>
              <a:cs typeface="Century Gothic"/>
              <a:sym typeface="Century Gothic"/>
            </a:endParaRPr>
          </a:p>
          <a:p>
            <a:pPr marL="457200" lvl="0" indent="0" algn="just" rtl="0">
              <a:spcBef>
                <a:spcPts val="0"/>
              </a:spcBef>
              <a:spcAft>
                <a:spcPts val="0"/>
              </a:spcAft>
              <a:buNone/>
            </a:pPr>
            <a:endParaRPr sz="1800">
              <a:solidFill>
                <a:schemeClr val="dk1"/>
              </a:solidFill>
              <a:latin typeface="Century Gothic"/>
              <a:ea typeface="Century Gothic"/>
              <a:cs typeface="Century Gothic"/>
              <a:sym typeface="Century Gothic"/>
            </a:endParaRPr>
          </a:p>
          <a:p>
            <a:pPr marL="0" lvl="0" indent="0" algn="just" rtl="0">
              <a:spcBef>
                <a:spcPts val="0"/>
              </a:spcBef>
              <a:spcAft>
                <a:spcPts val="0"/>
              </a:spcAft>
              <a:buNone/>
            </a:pPr>
            <a:r>
              <a:rPr lang="en-US" sz="1800" b="1">
                <a:solidFill>
                  <a:schemeClr val="dk1"/>
                </a:solidFill>
                <a:latin typeface="Century Gothic"/>
                <a:ea typeface="Century Gothic"/>
                <a:cs typeface="Century Gothic"/>
                <a:sym typeface="Century Gothic"/>
              </a:rPr>
              <a:t>From video sources (SD, HD):</a:t>
            </a:r>
            <a:endParaRPr sz="1800" b="1">
              <a:solidFill>
                <a:schemeClr val="dk1"/>
              </a:solidFill>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We do not upscale the original sources the players in the several devices can do it very well.</a:t>
            </a:r>
            <a:endParaRPr sz="1800">
              <a:solidFill>
                <a:schemeClr val="dk1"/>
              </a:solidFill>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Only image and sound restoration.</a:t>
            </a:r>
            <a:endParaRPr sz="1800">
              <a:solidFill>
                <a:schemeClr val="dk1"/>
              </a:solidFill>
              <a:latin typeface="Century Gothic"/>
              <a:ea typeface="Century Gothic"/>
              <a:cs typeface="Century Gothic"/>
              <a:sym typeface="Century Gothic"/>
            </a:endParaRPr>
          </a:p>
          <a:p>
            <a:pPr marL="0" lvl="0" indent="0" algn="just" rtl="0">
              <a:spcBef>
                <a:spcPts val="0"/>
              </a:spcBef>
              <a:spcAft>
                <a:spcPts val="0"/>
              </a:spcAft>
              <a:buNone/>
            </a:pPr>
            <a:r>
              <a:rPr lang="en-US" sz="1800">
                <a:solidFill>
                  <a:schemeClr val="dk1"/>
                </a:solidFill>
                <a:latin typeface="Century Gothic"/>
                <a:ea typeface="Century Gothic"/>
                <a:cs typeface="Century Gothic"/>
                <a:sym typeface="Century Gothic"/>
              </a:rPr>
              <a:t>Example: “H” a French series from 1998 has been delivered in SD from restored masters. Upscale in HD would not be accepted by Netflix. Only native resolution. </a:t>
            </a:r>
            <a:endParaRPr sz="1800">
              <a:solidFill>
                <a:schemeClr val="dk1"/>
              </a:solidFill>
              <a:latin typeface="Century Gothic"/>
              <a:ea typeface="Century Gothic"/>
              <a:cs typeface="Century Gothic"/>
              <a:sym typeface="Century Gothic"/>
            </a:endParaRPr>
          </a:p>
          <a:p>
            <a:pPr marL="0" lvl="0" indent="0" algn="just" rtl="0">
              <a:spcBef>
                <a:spcPts val="0"/>
              </a:spcBef>
              <a:spcAft>
                <a:spcPts val="0"/>
              </a:spcAft>
              <a:buNone/>
            </a:pPr>
            <a:endParaRPr sz="1800">
              <a:solidFill>
                <a:schemeClr val="dk1"/>
              </a:solidFill>
              <a:latin typeface="Century Gothic"/>
              <a:ea typeface="Century Gothic"/>
              <a:cs typeface="Century Gothic"/>
              <a:sym typeface="Century Gothic"/>
            </a:endParaRPr>
          </a:p>
          <a:p>
            <a:pPr marL="0" lvl="0" indent="0" algn="just" rtl="0">
              <a:spcBef>
                <a:spcPts val="0"/>
              </a:spcBef>
              <a:spcAft>
                <a:spcPts val="0"/>
              </a:spcAft>
              <a:buNone/>
            </a:pPr>
            <a:endParaRPr sz="1800">
              <a:solidFill>
                <a:schemeClr val="dk1"/>
              </a:solidFill>
              <a:latin typeface="Century Gothic"/>
              <a:ea typeface="Century Gothic"/>
              <a:cs typeface="Century Gothic"/>
              <a:sym typeface="Century Gothic"/>
            </a:endParaRPr>
          </a:p>
          <a:p>
            <a:pPr marL="0" lvl="0" indent="0" algn="just" rtl="0">
              <a:spcBef>
                <a:spcPts val="0"/>
              </a:spcBef>
              <a:spcAft>
                <a:spcPts val="0"/>
              </a:spcAft>
              <a:buNone/>
            </a:pPr>
            <a:endParaRPr>
              <a:latin typeface="Century Gothic"/>
              <a:ea typeface="Century Gothic"/>
              <a:cs typeface="Century Gothic"/>
              <a:sym typeface="Century Gothic"/>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29" name="Google Shape;429;p51"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430" name="Google Shape;430;p51"/>
          <p:cNvSpPr txBox="1"/>
          <p:nvPr/>
        </p:nvSpPr>
        <p:spPr>
          <a:xfrm>
            <a:off x="74" y="1615275"/>
            <a:ext cx="109710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dk1"/>
                </a:solidFill>
                <a:latin typeface="Century Gothic"/>
                <a:ea typeface="Century Gothic"/>
                <a:cs typeface="Century Gothic"/>
                <a:sym typeface="Century Gothic"/>
              </a:rPr>
              <a:t>TECH SPECS - WHAT’S AT STAKE?</a:t>
            </a:r>
            <a:endParaRPr sz="4000" b="1">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en-US" sz="4000" b="1">
                <a:solidFill>
                  <a:schemeClr val="dk1"/>
                </a:solidFill>
                <a:latin typeface="Century Gothic"/>
                <a:ea typeface="Century Gothic"/>
                <a:cs typeface="Century Gothic"/>
                <a:sym typeface="Century Gothic"/>
              </a:rPr>
              <a:t>FROM THE SHOOTING TO THE DISTRIBUTION</a:t>
            </a:r>
            <a:endParaRPr sz="4000" b="1">
              <a:solidFill>
                <a:schemeClr val="dk1"/>
              </a:solidFill>
              <a:latin typeface="Century Gothic"/>
              <a:ea typeface="Century Gothic"/>
              <a:cs typeface="Century Gothic"/>
              <a:sym typeface="Century Gothic"/>
            </a:endParaRPr>
          </a:p>
        </p:txBody>
      </p:sp>
      <p:pic>
        <p:nvPicPr>
          <p:cNvPr id="431" name="Google Shape;431;p51"/>
          <p:cNvPicPr preferRelativeResize="0"/>
          <p:nvPr/>
        </p:nvPicPr>
        <p:blipFill>
          <a:blip r:embed="rId4">
            <a:alphaModFix/>
          </a:blip>
          <a:stretch>
            <a:fillRect/>
          </a:stretch>
        </p:blipFill>
        <p:spPr>
          <a:xfrm>
            <a:off x="4470738" y="5060775"/>
            <a:ext cx="2029674" cy="5082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p52"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437" name="Google Shape;437;p52"/>
          <p:cNvSpPr txBox="1"/>
          <p:nvPr/>
        </p:nvSpPr>
        <p:spPr>
          <a:xfrm>
            <a:off x="0" y="17700"/>
            <a:ext cx="10646100" cy="1077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TECHNICAL SPECIFICATIONS TO CONSIDER FROM  SHOOTING TO THE DISTRIBUTION OF CONTENT  </a:t>
            </a:r>
            <a:endParaRPr sz="3200" b="1">
              <a:solidFill>
                <a:schemeClr val="dk1"/>
              </a:solidFill>
              <a:latin typeface="Century Gothic"/>
              <a:ea typeface="Century Gothic"/>
              <a:cs typeface="Century Gothic"/>
              <a:sym typeface="Century Gothic"/>
            </a:endParaRPr>
          </a:p>
        </p:txBody>
      </p:sp>
      <p:cxnSp>
        <p:nvCxnSpPr>
          <p:cNvPr id="438" name="Google Shape;438;p52"/>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pic>
        <p:nvPicPr>
          <p:cNvPr id="439" name="Google Shape;439;p52"/>
          <p:cNvPicPr preferRelativeResize="0"/>
          <p:nvPr/>
        </p:nvPicPr>
        <p:blipFill>
          <a:blip r:embed="rId4">
            <a:alphaModFix/>
          </a:blip>
          <a:stretch>
            <a:fillRect/>
          </a:stretch>
        </p:blipFill>
        <p:spPr>
          <a:xfrm>
            <a:off x="152400" y="1247400"/>
            <a:ext cx="10598151" cy="537856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17"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115" name="Google Shape;115;p17"/>
          <p:cNvSpPr txBox="1"/>
          <p:nvPr/>
        </p:nvSpPr>
        <p:spPr>
          <a:xfrm>
            <a:off x="0" y="17700"/>
            <a:ext cx="106461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HIVENTY - WORLDWIDE PRESENCE</a:t>
            </a:r>
            <a:endParaRPr sz="3200" b="1">
              <a:solidFill>
                <a:schemeClr val="dk1"/>
              </a:solidFill>
              <a:latin typeface="Century Gothic"/>
              <a:ea typeface="Century Gothic"/>
              <a:cs typeface="Century Gothic"/>
              <a:sym typeface="Century Gothic"/>
            </a:endParaRPr>
          </a:p>
        </p:txBody>
      </p:sp>
      <p:cxnSp>
        <p:nvCxnSpPr>
          <p:cNvPr id="116" name="Google Shape;116;p17"/>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pic>
        <p:nvPicPr>
          <p:cNvPr id="117" name="Google Shape;117;p17"/>
          <p:cNvPicPr preferRelativeResize="0"/>
          <p:nvPr/>
        </p:nvPicPr>
        <p:blipFill>
          <a:blip r:embed="rId4">
            <a:alphaModFix/>
          </a:blip>
          <a:stretch>
            <a:fillRect/>
          </a:stretch>
        </p:blipFill>
        <p:spPr>
          <a:xfrm>
            <a:off x="5318050" y="1040513"/>
            <a:ext cx="5328050" cy="4298675"/>
          </a:xfrm>
          <a:prstGeom prst="rect">
            <a:avLst/>
          </a:prstGeom>
          <a:noFill/>
          <a:ln>
            <a:noFill/>
          </a:ln>
        </p:spPr>
      </p:pic>
      <p:pic>
        <p:nvPicPr>
          <p:cNvPr id="118" name="Google Shape;118;p17"/>
          <p:cNvPicPr preferRelativeResize="0"/>
          <p:nvPr/>
        </p:nvPicPr>
        <p:blipFill rotWithShape="1">
          <a:blip r:embed="rId5">
            <a:alphaModFix/>
          </a:blip>
          <a:srcRect l="57072" t="9104" r="13248" b="25582"/>
          <a:stretch/>
        </p:blipFill>
        <p:spPr>
          <a:xfrm>
            <a:off x="609600" y="1339800"/>
            <a:ext cx="4884152" cy="370010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Google Shape;444;p53"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445" name="Google Shape;445;p53"/>
          <p:cNvSpPr txBox="1"/>
          <p:nvPr/>
        </p:nvSpPr>
        <p:spPr>
          <a:xfrm>
            <a:off x="0" y="17700"/>
            <a:ext cx="10646100" cy="1077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TECHNICAL SPECIFICATIONS TO CONSIDER FROM  SHOOTING TO THE DISTRIBUTION OF CONTENT  </a:t>
            </a:r>
            <a:endParaRPr sz="3200" b="1">
              <a:solidFill>
                <a:schemeClr val="dk1"/>
              </a:solidFill>
              <a:latin typeface="Century Gothic"/>
              <a:ea typeface="Century Gothic"/>
              <a:cs typeface="Century Gothic"/>
              <a:sym typeface="Century Gothic"/>
            </a:endParaRPr>
          </a:p>
        </p:txBody>
      </p:sp>
      <p:cxnSp>
        <p:nvCxnSpPr>
          <p:cNvPr id="446" name="Google Shape;446;p53"/>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sp>
        <p:nvSpPr>
          <p:cNvPr id="447" name="Google Shape;447;p53"/>
          <p:cNvSpPr txBox="1"/>
          <p:nvPr/>
        </p:nvSpPr>
        <p:spPr>
          <a:xfrm>
            <a:off x="175050" y="1247400"/>
            <a:ext cx="10867500" cy="544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u="sng">
                <a:latin typeface="Century Gothic"/>
                <a:ea typeface="Century Gothic"/>
                <a:cs typeface="Century Gothic"/>
                <a:sym typeface="Century Gothic"/>
              </a:rPr>
              <a:t>WHERE SHOULD YOU REFERENCE SPECIFICATION ?</a:t>
            </a:r>
            <a:endParaRPr sz="1800" b="1" u="sng">
              <a:latin typeface="Century Gothic"/>
              <a:ea typeface="Century Gothic"/>
              <a:cs typeface="Century Gothic"/>
              <a:sym typeface="Century Gothic"/>
            </a:endParaRPr>
          </a:p>
          <a:p>
            <a:pPr marL="0" lvl="0" indent="0" algn="l" rtl="0">
              <a:spcBef>
                <a:spcPts val="0"/>
              </a:spcBef>
              <a:spcAft>
                <a:spcPts val="0"/>
              </a:spcAft>
              <a:buNone/>
            </a:pPr>
            <a:endParaRPr sz="1800" b="1">
              <a:latin typeface="Century Gothic"/>
              <a:ea typeface="Century Gothic"/>
              <a:cs typeface="Century Gothic"/>
              <a:sym typeface="Century Gothic"/>
            </a:endParaRPr>
          </a:p>
          <a:p>
            <a:pPr marL="0" lvl="0" indent="0" algn="l" rtl="0">
              <a:spcBef>
                <a:spcPts val="0"/>
              </a:spcBef>
              <a:spcAft>
                <a:spcPts val="0"/>
              </a:spcAft>
              <a:buNone/>
            </a:pPr>
            <a:r>
              <a:rPr lang="en-US" sz="1800">
                <a:latin typeface="Century Gothic"/>
                <a:ea typeface="Century Gothic"/>
                <a:cs typeface="Century Gothic"/>
                <a:sym typeface="Century Gothic"/>
              </a:rPr>
              <a:t>The Society of Motion Picture and Television Engineers (SMPTE) was founded in 1916. SMPTE is </a:t>
            </a:r>
            <a:endParaRPr sz="1800">
              <a:latin typeface="Century Gothic"/>
              <a:ea typeface="Century Gothic"/>
              <a:cs typeface="Century Gothic"/>
              <a:sym typeface="Century Gothic"/>
            </a:endParaRPr>
          </a:p>
          <a:p>
            <a:pPr marL="0" lvl="0" indent="0" algn="l" rtl="0">
              <a:spcBef>
                <a:spcPts val="0"/>
              </a:spcBef>
              <a:spcAft>
                <a:spcPts val="0"/>
              </a:spcAft>
              <a:buNone/>
            </a:pPr>
            <a:r>
              <a:rPr lang="en-US" sz="1800">
                <a:latin typeface="Century Gothic"/>
                <a:ea typeface="Century Gothic"/>
                <a:cs typeface="Century Gothic"/>
                <a:sym typeface="Century Gothic"/>
              </a:rPr>
              <a:t>a global professional association of engineers, technologists, and executives working in the media and entertainment industry. The organisation is an internationally benchmark for </a:t>
            </a:r>
            <a:r>
              <a:rPr lang="en-US" sz="1800">
                <a:solidFill>
                  <a:schemeClr val="dk1"/>
                </a:solidFill>
                <a:latin typeface="Century Gothic"/>
                <a:ea typeface="Century Gothic"/>
                <a:cs typeface="Century Gothic"/>
                <a:sym typeface="Century Gothic"/>
              </a:rPr>
              <a:t>broadcast, filmmaking, digital cinema, audio recording, information technology (IT), and medical imaging standards. As of today </a:t>
            </a:r>
            <a:r>
              <a:rPr lang="en-US" sz="1800">
                <a:latin typeface="Century Gothic"/>
                <a:ea typeface="Century Gothic"/>
                <a:cs typeface="Century Gothic"/>
                <a:sym typeface="Century Gothic"/>
              </a:rPr>
              <a:t>SMPTE has published more than 800 technical standards relating to the topics mentioned previously.</a:t>
            </a:r>
            <a:endParaRPr sz="1800">
              <a:latin typeface="Century Gothic"/>
              <a:ea typeface="Century Gothic"/>
              <a:cs typeface="Century Gothic"/>
              <a:sym typeface="Century Gothic"/>
            </a:endParaRPr>
          </a:p>
          <a:p>
            <a:pPr marL="0" lvl="0" indent="0" algn="l" rtl="0">
              <a:spcBef>
                <a:spcPts val="0"/>
              </a:spcBef>
              <a:spcAft>
                <a:spcPts val="0"/>
              </a:spcAft>
              <a:buNone/>
            </a:pPr>
            <a:endParaRPr sz="1800">
              <a:latin typeface="Century Gothic"/>
              <a:ea typeface="Century Gothic"/>
              <a:cs typeface="Century Gothic"/>
              <a:sym typeface="Century Gothic"/>
            </a:endParaRPr>
          </a:p>
          <a:p>
            <a:pPr marL="0" lvl="0" indent="0" algn="l" rtl="0">
              <a:spcBef>
                <a:spcPts val="0"/>
              </a:spcBef>
              <a:spcAft>
                <a:spcPts val="0"/>
              </a:spcAft>
              <a:buNone/>
            </a:pPr>
            <a:r>
              <a:rPr lang="en-US" sz="1800" b="1">
                <a:latin typeface="Century Gothic"/>
                <a:ea typeface="Century Gothic"/>
                <a:cs typeface="Century Gothic"/>
                <a:sym typeface="Century Gothic"/>
              </a:rPr>
              <a:t>Why do we use Netflix as our benchmark?</a:t>
            </a:r>
            <a:endParaRPr sz="1800" b="1">
              <a:latin typeface="Century Gothic"/>
              <a:ea typeface="Century Gothic"/>
              <a:cs typeface="Century Gothic"/>
              <a:sym typeface="Century Gothic"/>
            </a:endParaRPr>
          </a:p>
          <a:p>
            <a:pPr marL="0" lvl="0" indent="0" algn="l" rtl="0">
              <a:spcBef>
                <a:spcPts val="0"/>
              </a:spcBef>
              <a:spcAft>
                <a:spcPts val="0"/>
              </a:spcAft>
              <a:buNone/>
            </a:pPr>
            <a:endParaRPr sz="1800" b="1">
              <a:latin typeface="Century Gothic"/>
              <a:ea typeface="Century Gothic"/>
              <a:cs typeface="Century Gothic"/>
              <a:sym typeface="Century Gothic"/>
            </a:endParaRPr>
          </a:p>
          <a:p>
            <a:pPr marL="0" lvl="0" indent="0" algn="l" rtl="0">
              <a:spcBef>
                <a:spcPts val="0"/>
              </a:spcBef>
              <a:spcAft>
                <a:spcPts val="0"/>
              </a:spcAft>
              <a:buNone/>
            </a:pPr>
            <a:r>
              <a:rPr lang="en-US" sz="1800">
                <a:latin typeface="Century Gothic"/>
                <a:ea typeface="Century Gothic"/>
                <a:cs typeface="Century Gothic"/>
                <a:sym typeface="Century Gothic"/>
              </a:rPr>
              <a:t>Netflix is the dominant company in the on-demand media industry, with 167 million paying subscribers around the world according to it's share holder's report shared in January 21st 2020.</a:t>
            </a:r>
            <a:endParaRPr sz="1800">
              <a:latin typeface="Century Gothic"/>
              <a:ea typeface="Century Gothic"/>
              <a:cs typeface="Century Gothic"/>
              <a:sym typeface="Century Gothic"/>
            </a:endParaRPr>
          </a:p>
          <a:p>
            <a:pPr marL="0" lvl="0" indent="0" algn="l" rtl="0">
              <a:spcBef>
                <a:spcPts val="0"/>
              </a:spcBef>
              <a:spcAft>
                <a:spcPts val="0"/>
              </a:spcAft>
              <a:buNone/>
            </a:pPr>
            <a:r>
              <a:rPr lang="en-US" sz="1800">
                <a:latin typeface="Century Gothic"/>
                <a:ea typeface="Century Gothic"/>
                <a:cs typeface="Century Gothic"/>
                <a:sym typeface="Century Gothic"/>
              </a:rPr>
              <a:t>1 subscriber means 4 viewers.</a:t>
            </a:r>
            <a:endParaRPr sz="1800">
              <a:latin typeface="Century Gothic"/>
              <a:ea typeface="Century Gothic"/>
              <a:cs typeface="Century Gothic"/>
              <a:sym typeface="Century Gothic"/>
            </a:endParaRPr>
          </a:p>
          <a:p>
            <a:pPr marL="0" lvl="0" indent="0" algn="l" rtl="0">
              <a:spcBef>
                <a:spcPts val="0"/>
              </a:spcBef>
              <a:spcAft>
                <a:spcPts val="0"/>
              </a:spcAft>
              <a:buNone/>
            </a:pPr>
            <a:endParaRPr sz="1800">
              <a:latin typeface="Century Gothic"/>
              <a:ea typeface="Century Gothic"/>
              <a:cs typeface="Century Gothic"/>
              <a:sym typeface="Century Gothic"/>
            </a:endParaRPr>
          </a:p>
          <a:p>
            <a:pPr marL="0" lvl="0" indent="0" algn="l" rtl="0">
              <a:spcBef>
                <a:spcPts val="0"/>
              </a:spcBef>
              <a:spcAft>
                <a:spcPts val="0"/>
              </a:spcAft>
              <a:buNone/>
            </a:pPr>
            <a:r>
              <a:rPr lang="en-US" sz="1800" b="1">
                <a:latin typeface="Century Gothic"/>
                <a:ea typeface="Century Gothic"/>
                <a:cs typeface="Century Gothic"/>
                <a:sym typeface="Century Gothic"/>
              </a:rPr>
              <a:t>reference souce </a:t>
            </a:r>
            <a:r>
              <a:rPr lang="en-US" sz="1800" u="sng">
                <a:solidFill>
                  <a:schemeClr val="hlink"/>
                </a:solidFill>
                <a:latin typeface="Century Gothic"/>
                <a:ea typeface="Century Gothic"/>
                <a:cs typeface="Century Gothic"/>
                <a:sym typeface="Century Gothic"/>
                <a:hlinkClick r:id="rId4"/>
              </a:rPr>
              <a:t>https://s22.q4cdn.com/959853165/files/doc_financials/2019/q4/FINAL-Q4-19-Shareholder-Letter.pdf</a:t>
            </a:r>
            <a:endParaRPr sz="1800">
              <a:latin typeface="Century Gothic"/>
              <a:ea typeface="Century Gothic"/>
              <a:cs typeface="Century Gothic"/>
              <a:sym typeface="Century Gothic"/>
            </a:endParaRPr>
          </a:p>
          <a:p>
            <a:pPr marL="0" lvl="0" indent="0" algn="l" rtl="0">
              <a:spcBef>
                <a:spcPts val="0"/>
              </a:spcBef>
              <a:spcAft>
                <a:spcPts val="0"/>
              </a:spcAft>
              <a:buNone/>
            </a:pPr>
            <a:endParaRPr sz="18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452" name="Google Shape;452;p54"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453" name="Google Shape;453;p54"/>
          <p:cNvSpPr txBox="1"/>
          <p:nvPr/>
        </p:nvSpPr>
        <p:spPr>
          <a:xfrm>
            <a:off x="0" y="17700"/>
            <a:ext cx="10646100" cy="9852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SzPts val="1100"/>
              <a:buNone/>
            </a:pPr>
            <a:r>
              <a:rPr lang="en-US" sz="2900" b="1">
                <a:solidFill>
                  <a:schemeClr val="dk1"/>
                </a:solidFill>
              </a:rPr>
              <a:t>WHAT ARE THE ACCEPTED CAMERA'S FOR A NETLIX </a:t>
            </a:r>
            <a:endParaRPr sz="2900" b="1">
              <a:solidFill>
                <a:schemeClr val="dk1"/>
              </a:solidFill>
            </a:endParaRPr>
          </a:p>
          <a:p>
            <a:pPr marL="0" lvl="0" indent="0" algn="l" rtl="0">
              <a:spcBef>
                <a:spcPts val="0"/>
              </a:spcBef>
              <a:spcAft>
                <a:spcPts val="0"/>
              </a:spcAft>
              <a:buClr>
                <a:schemeClr val="dk1"/>
              </a:buClr>
              <a:buSzPts val="1100"/>
              <a:buFont typeface="Arial"/>
              <a:buNone/>
            </a:pPr>
            <a:r>
              <a:rPr lang="en-US" sz="2900" b="1">
                <a:solidFill>
                  <a:schemeClr val="dk1"/>
                </a:solidFill>
              </a:rPr>
              <a:t>PRODUCTION</a:t>
            </a:r>
            <a:endParaRPr sz="2900" b="1">
              <a:solidFill>
                <a:schemeClr val="dk1"/>
              </a:solidFill>
            </a:endParaRPr>
          </a:p>
        </p:txBody>
      </p:sp>
      <p:cxnSp>
        <p:nvCxnSpPr>
          <p:cNvPr id="454" name="Google Shape;454;p54"/>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sp>
        <p:nvSpPr>
          <p:cNvPr id="455" name="Google Shape;455;p54"/>
          <p:cNvSpPr txBox="1"/>
          <p:nvPr/>
        </p:nvSpPr>
        <p:spPr>
          <a:xfrm>
            <a:off x="150050" y="1095000"/>
            <a:ext cx="5609700" cy="664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300" b="1">
                <a:latin typeface="Century Gothic"/>
                <a:ea typeface="Century Gothic"/>
                <a:cs typeface="Century Gothic"/>
                <a:sym typeface="Century Gothic"/>
              </a:rPr>
              <a:t>Arri </a:t>
            </a:r>
            <a:r>
              <a:rPr lang="en-US" sz="1300">
                <a:latin typeface="Century Gothic"/>
                <a:ea typeface="Century Gothic"/>
                <a:cs typeface="Century Gothic"/>
                <a:sym typeface="Century Gothic"/>
              </a:rPr>
              <a:t>- The preferred recording format is - </a:t>
            </a:r>
            <a:r>
              <a:rPr lang="en-US" sz="1300" b="1">
                <a:latin typeface="Century Gothic"/>
                <a:ea typeface="Century Gothic"/>
                <a:cs typeface="Century Gothic"/>
                <a:sym typeface="Century Gothic"/>
              </a:rPr>
              <a:t>ARRIRAW ProRes 4444</a:t>
            </a:r>
            <a:endParaRPr sz="1300" b="1">
              <a:latin typeface="Century Gothic"/>
              <a:ea typeface="Century Gothic"/>
              <a:cs typeface="Century Gothic"/>
              <a:sym typeface="Century Gothic"/>
            </a:endParaRPr>
          </a:p>
          <a:p>
            <a:pPr marL="0" lvl="0" indent="0" algn="l" rtl="0">
              <a:spcBef>
                <a:spcPts val="0"/>
              </a:spcBef>
              <a:spcAft>
                <a:spcPts val="0"/>
              </a:spcAft>
              <a:buNone/>
            </a:pPr>
            <a:endParaRPr sz="1300">
              <a:latin typeface="Century Gothic"/>
              <a:ea typeface="Century Gothic"/>
              <a:cs typeface="Century Gothic"/>
              <a:sym typeface="Century Gothic"/>
            </a:endParaRPr>
          </a:p>
          <a:p>
            <a:pPr marL="0" lvl="0" indent="0" algn="l" rtl="0">
              <a:spcBef>
                <a:spcPts val="0"/>
              </a:spcBef>
              <a:spcAft>
                <a:spcPts val="0"/>
              </a:spcAft>
              <a:buNone/>
            </a:pPr>
            <a:r>
              <a:rPr lang="en-US" sz="1300">
                <a:latin typeface="Century Gothic"/>
                <a:ea typeface="Century Gothic"/>
                <a:cs typeface="Century Gothic"/>
                <a:sym typeface="Century Gothic"/>
              </a:rPr>
              <a:t>ARRI Alexa LF - Approved for anamorphic capture</a:t>
            </a:r>
            <a:endParaRPr sz="1300">
              <a:latin typeface="Century Gothic"/>
              <a:ea typeface="Century Gothic"/>
              <a:cs typeface="Century Gothic"/>
              <a:sym typeface="Century Gothic"/>
            </a:endParaRPr>
          </a:p>
          <a:p>
            <a:pPr marL="0" lvl="0" indent="0" algn="l" rtl="0">
              <a:spcBef>
                <a:spcPts val="0"/>
              </a:spcBef>
              <a:spcAft>
                <a:spcPts val="0"/>
              </a:spcAft>
              <a:buNone/>
            </a:pPr>
            <a:r>
              <a:rPr lang="en-US" sz="1300">
                <a:latin typeface="Century Gothic"/>
                <a:ea typeface="Century Gothic"/>
                <a:cs typeface="Century Gothic"/>
                <a:sym typeface="Century Gothic"/>
              </a:rPr>
              <a:t>ARRI Alexa Mini LF - Approved for anamorphic capture</a:t>
            </a:r>
            <a:endParaRPr sz="1300">
              <a:latin typeface="Century Gothic"/>
              <a:ea typeface="Century Gothic"/>
              <a:cs typeface="Century Gothic"/>
              <a:sym typeface="Century Gothic"/>
            </a:endParaRPr>
          </a:p>
          <a:p>
            <a:pPr marL="0" lvl="0" indent="0" algn="l" rtl="0">
              <a:spcBef>
                <a:spcPts val="0"/>
              </a:spcBef>
              <a:spcAft>
                <a:spcPts val="0"/>
              </a:spcAft>
              <a:buNone/>
            </a:pPr>
            <a:r>
              <a:rPr lang="en-US" sz="1300">
                <a:latin typeface="Century Gothic"/>
                <a:ea typeface="Century Gothic"/>
                <a:cs typeface="Century Gothic"/>
                <a:sym typeface="Century Gothic"/>
              </a:rPr>
              <a:t>ARRI Alexa 65 - Approved for anamorphic capture</a:t>
            </a:r>
            <a:endParaRPr sz="1300">
              <a:latin typeface="Century Gothic"/>
              <a:ea typeface="Century Gothic"/>
              <a:cs typeface="Century Gothic"/>
              <a:sym typeface="Century Gothic"/>
            </a:endParaRPr>
          </a:p>
          <a:p>
            <a:pPr marL="0" lvl="0" indent="0" algn="l" rtl="0">
              <a:spcBef>
                <a:spcPts val="0"/>
              </a:spcBef>
              <a:spcAft>
                <a:spcPts val="0"/>
              </a:spcAft>
              <a:buNone/>
            </a:pPr>
            <a:endParaRPr sz="1300">
              <a:latin typeface="Century Gothic"/>
              <a:ea typeface="Century Gothic"/>
              <a:cs typeface="Century Gothic"/>
              <a:sym typeface="Century Gothic"/>
            </a:endParaRPr>
          </a:p>
          <a:p>
            <a:pPr marL="0" lvl="0" indent="0" algn="l" rtl="0">
              <a:spcBef>
                <a:spcPts val="0"/>
              </a:spcBef>
              <a:spcAft>
                <a:spcPts val="0"/>
              </a:spcAft>
              <a:buNone/>
            </a:pPr>
            <a:r>
              <a:rPr lang="en-US" sz="1300" b="1">
                <a:latin typeface="Century Gothic"/>
                <a:ea typeface="Century Gothic"/>
                <a:cs typeface="Century Gothic"/>
                <a:sym typeface="Century Gothic"/>
              </a:rPr>
              <a:t>Canon</a:t>
            </a:r>
            <a:r>
              <a:rPr lang="en-US" sz="1300">
                <a:latin typeface="Century Gothic"/>
                <a:ea typeface="Century Gothic"/>
                <a:cs typeface="Century Gothic"/>
                <a:sym typeface="Century Gothic"/>
              </a:rPr>
              <a:t> -Approved recording formats are  </a:t>
            </a:r>
            <a:r>
              <a:rPr lang="en-US" sz="1300" b="1">
                <a:latin typeface="Century Gothic"/>
                <a:ea typeface="Century Gothic"/>
                <a:cs typeface="Century Gothic"/>
                <a:sym typeface="Century Gothic"/>
              </a:rPr>
              <a:t>Canon RAW,  XF-AVC (4K),ProRes HQ (4K)</a:t>
            </a:r>
            <a:endParaRPr sz="1300" b="1">
              <a:latin typeface="Century Gothic"/>
              <a:ea typeface="Century Gothic"/>
              <a:cs typeface="Century Gothic"/>
              <a:sym typeface="Century Gothic"/>
            </a:endParaRPr>
          </a:p>
          <a:p>
            <a:pPr marL="0" lvl="0" indent="0" algn="l" rtl="0">
              <a:spcBef>
                <a:spcPts val="0"/>
              </a:spcBef>
              <a:spcAft>
                <a:spcPts val="0"/>
              </a:spcAft>
              <a:buNone/>
            </a:pPr>
            <a:endParaRPr sz="1300">
              <a:latin typeface="Century Gothic"/>
              <a:ea typeface="Century Gothic"/>
              <a:cs typeface="Century Gothic"/>
              <a:sym typeface="Century Gothic"/>
            </a:endParaRPr>
          </a:p>
          <a:p>
            <a:pPr marL="0" lvl="0" indent="0" algn="l" rtl="0">
              <a:spcBef>
                <a:spcPts val="0"/>
              </a:spcBef>
              <a:spcAft>
                <a:spcPts val="0"/>
              </a:spcAft>
              <a:buNone/>
            </a:pPr>
            <a:r>
              <a:rPr lang="en-US" sz="1300">
                <a:latin typeface="Century Gothic"/>
                <a:ea typeface="Century Gothic"/>
                <a:cs typeface="Century Gothic"/>
                <a:sym typeface="Century Gothic"/>
              </a:rPr>
              <a:t>Canon C300 Mk II, Canon C300 Mk III, Canon C500 Mk II, Canon C500</a:t>
            </a:r>
            <a:endParaRPr sz="1300">
              <a:latin typeface="Century Gothic"/>
              <a:ea typeface="Century Gothic"/>
              <a:cs typeface="Century Gothic"/>
              <a:sym typeface="Century Gothic"/>
            </a:endParaRPr>
          </a:p>
          <a:p>
            <a:pPr marL="0" lvl="0" indent="0" algn="l" rtl="0">
              <a:spcBef>
                <a:spcPts val="0"/>
              </a:spcBef>
              <a:spcAft>
                <a:spcPts val="0"/>
              </a:spcAft>
              <a:buNone/>
            </a:pPr>
            <a:r>
              <a:rPr lang="en-US" sz="1300">
                <a:latin typeface="Century Gothic"/>
                <a:ea typeface="Century Gothic"/>
                <a:cs typeface="Century Gothic"/>
                <a:sym typeface="Century Gothic"/>
              </a:rPr>
              <a:t>Canon C700, Canon C700 FF, Canon EOS C70</a:t>
            </a:r>
            <a:endParaRPr sz="1300">
              <a:latin typeface="Century Gothic"/>
              <a:ea typeface="Century Gothic"/>
              <a:cs typeface="Century Gothic"/>
              <a:sym typeface="Century Gothic"/>
            </a:endParaRPr>
          </a:p>
          <a:p>
            <a:pPr marL="0" lvl="0" indent="0" algn="l" rtl="0">
              <a:spcBef>
                <a:spcPts val="0"/>
              </a:spcBef>
              <a:spcAft>
                <a:spcPts val="0"/>
              </a:spcAft>
              <a:buNone/>
            </a:pPr>
            <a:endParaRPr sz="1300">
              <a:latin typeface="Century Gothic"/>
              <a:ea typeface="Century Gothic"/>
              <a:cs typeface="Century Gothic"/>
              <a:sym typeface="Century Gothic"/>
            </a:endParaRPr>
          </a:p>
          <a:p>
            <a:pPr marL="0" lvl="0" indent="0" algn="l" rtl="0">
              <a:spcBef>
                <a:spcPts val="0"/>
              </a:spcBef>
              <a:spcAft>
                <a:spcPts val="0"/>
              </a:spcAft>
              <a:buNone/>
            </a:pPr>
            <a:r>
              <a:rPr lang="en-US" sz="1300" b="1">
                <a:latin typeface="Century Gothic"/>
                <a:ea typeface="Century Gothic"/>
                <a:cs typeface="Century Gothic"/>
                <a:sym typeface="Century Gothic"/>
              </a:rPr>
              <a:t>Panasonic </a:t>
            </a:r>
            <a:r>
              <a:rPr lang="en-US" sz="1300">
                <a:latin typeface="Century Gothic"/>
                <a:ea typeface="Century Gothic"/>
                <a:cs typeface="Century Gothic"/>
                <a:sym typeface="Century Gothic"/>
              </a:rPr>
              <a:t>- approved recording formats </a:t>
            </a:r>
            <a:r>
              <a:rPr lang="en-US" sz="1300" b="1">
                <a:latin typeface="Century Gothic"/>
                <a:ea typeface="Century Gothic"/>
                <a:cs typeface="Century Gothic"/>
                <a:sym typeface="Century Gothic"/>
              </a:rPr>
              <a:t>V-RAW ,AVC-Intra4K, 422 All-I 400Mb/s</a:t>
            </a:r>
            <a:endParaRPr sz="1300" b="1">
              <a:latin typeface="Century Gothic"/>
              <a:ea typeface="Century Gothic"/>
              <a:cs typeface="Century Gothic"/>
              <a:sym typeface="Century Gothic"/>
            </a:endParaRPr>
          </a:p>
          <a:p>
            <a:pPr marL="0" lvl="0" indent="0" algn="l" rtl="0">
              <a:spcBef>
                <a:spcPts val="0"/>
              </a:spcBef>
              <a:spcAft>
                <a:spcPts val="0"/>
              </a:spcAft>
              <a:buNone/>
            </a:pPr>
            <a:endParaRPr sz="1300">
              <a:latin typeface="Century Gothic"/>
              <a:ea typeface="Century Gothic"/>
              <a:cs typeface="Century Gothic"/>
              <a:sym typeface="Century Gothic"/>
            </a:endParaRPr>
          </a:p>
          <a:p>
            <a:pPr marL="0" lvl="0" indent="0" algn="l" rtl="0">
              <a:spcBef>
                <a:spcPts val="0"/>
              </a:spcBef>
              <a:spcAft>
                <a:spcPts val="0"/>
              </a:spcAft>
              <a:buNone/>
            </a:pPr>
            <a:r>
              <a:rPr lang="en-US" sz="1300">
                <a:latin typeface="Century Gothic"/>
                <a:ea typeface="Century Gothic"/>
                <a:cs typeface="Century Gothic"/>
                <a:sym typeface="Century Gothic"/>
              </a:rPr>
              <a:t>Panasonic VariCam 35, Panasonic, VariCam LT, Panasonic, VariCam Pure, Panasonic AU-EVA1, Panasonic S1H, Panasonic BGH1, Panasonic AK-UC4000</a:t>
            </a:r>
            <a:endParaRPr sz="1300">
              <a:latin typeface="Century Gothic"/>
              <a:ea typeface="Century Gothic"/>
              <a:cs typeface="Century Gothic"/>
              <a:sym typeface="Century Gothic"/>
            </a:endParaRPr>
          </a:p>
          <a:p>
            <a:pPr marL="0" lvl="0" indent="0" algn="l" rtl="0">
              <a:spcBef>
                <a:spcPts val="0"/>
              </a:spcBef>
              <a:spcAft>
                <a:spcPts val="0"/>
              </a:spcAft>
              <a:buNone/>
            </a:pPr>
            <a:endParaRPr sz="1300">
              <a:latin typeface="Century Gothic"/>
              <a:ea typeface="Century Gothic"/>
              <a:cs typeface="Century Gothic"/>
              <a:sym typeface="Century Gothic"/>
            </a:endParaRPr>
          </a:p>
          <a:p>
            <a:pPr marL="0" lvl="0" indent="0" algn="l" rtl="0">
              <a:spcBef>
                <a:spcPts val="0"/>
              </a:spcBef>
              <a:spcAft>
                <a:spcPts val="0"/>
              </a:spcAft>
              <a:buNone/>
            </a:pPr>
            <a:r>
              <a:rPr lang="en-US" sz="1300" b="1">
                <a:solidFill>
                  <a:schemeClr val="dk1"/>
                </a:solidFill>
                <a:latin typeface="Century Gothic"/>
                <a:ea typeface="Century Gothic"/>
                <a:cs typeface="Century Gothic"/>
                <a:sym typeface="Century Gothic"/>
              </a:rPr>
              <a:t>Blackmagic </a:t>
            </a:r>
            <a:r>
              <a:rPr lang="en-US" sz="1300">
                <a:solidFill>
                  <a:schemeClr val="dk1"/>
                </a:solidFill>
                <a:latin typeface="Century Gothic"/>
                <a:ea typeface="Century Gothic"/>
                <a:cs typeface="Century Gothic"/>
                <a:sym typeface="Century Gothic"/>
              </a:rPr>
              <a:t>- approved recording formats - </a:t>
            </a:r>
            <a:r>
              <a:rPr lang="en-US" sz="1300" b="1">
                <a:solidFill>
                  <a:schemeClr val="dk1"/>
                </a:solidFill>
                <a:latin typeface="Century Gothic"/>
                <a:ea typeface="Century Gothic"/>
                <a:cs typeface="Century Gothic"/>
                <a:sym typeface="Century Gothic"/>
              </a:rPr>
              <a:t>CinemaDNG RAW (up to 4:1),</a:t>
            </a:r>
            <a:endParaRPr sz="1300" b="1">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US" sz="1300" b="1">
                <a:solidFill>
                  <a:schemeClr val="dk1"/>
                </a:solidFill>
                <a:latin typeface="Century Gothic"/>
                <a:ea typeface="Century Gothic"/>
                <a:cs typeface="Century Gothic"/>
                <a:sym typeface="Century Gothic"/>
              </a:rPr>
              <a:t>Blackmagic RAW (up to 5:1)</a:t>
            </a:r>
            <a:endParaRPr sz="1300" b="1">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1300">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US" sz="1300">
                <a:solidFill>
                  <a:schemeClr val="dk1"/>
                </a:solidFill>
                <a:latin typeface="Century Gothic"/>
                <a:ea typeface="Century Gothic"/>
                <a:cs typeface="Century Gothic"/>
                <a:sym typeface="Century Gothic"/>
              </a:rPr>
              <a:t>Blackmagic Design URSA Mini 4.6K,</a:t>
            </a:r>
            <a:endParaRPr sz="1300">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US" sz="1300">
                <a:solidFill>
                  <a:schemeClr val="dk1"/>
                </a:solidFill>
                <a:latin typeface="Century Gothic"/>
                <a:ea typeface="Century Gothic"/>
                <a:cs typeface="Century Gothic"/>
                <a:sym typeface="Century Gothic"/>
              </a:rPr>
              <a:t>Blackmagic Design URSA Mini Pro 4.6K,</a:t>
            </a:r>
            <a:endParaRPr sz="1300">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US" sz="1300">
                <a:solidFill>
                  <a:schemeClr val="dk1"/>
                </a:solidFill>
                <a:latin typeface="Century Gothic"/>
                <a:ea typeface="Century Gothic"/>
                <a:cs typeface="Century Gothic"/>
                <a:sym typeface="Century Gothic"/>
              </a:rPr>
              <a:t>Blackmagic Design URSA Mini PRO 4.6K G2</a:t>
            </a:r>
            <a:endParaRPr sz="1300">
              <a:latin typeface="Century Gothic"/>
              <a:ea typeface="Century Gothic"/>
              <a:cs typeface="Century Gothic"/>
              <a:sym typeface="Century Gothic"/>
            </a:endParaRPr>
          </a:p>
          <a:p>
            <a:pPr marL="0" lvl="0" indent="0" algn="l" rtl="0">
              <a:spcBef>
                <a:spcPts val="0"/>
              </a:spcBef>
              <a:spcAft>
                <a:spcPts val="0"/>
              </a:spcAft>
              <a:buNone/>
            </a:pPr>
            <a:endParaRPr sz="1300">
              <a:latin typeface="Century Gothic"/>
              <a:ea typeface="Century Gothic"/>
              <a:cs typeface="Century Gothic"/>
              <a:sym typeface="Century Gothic"/>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456" name="Google Shape;456;p54"/>
          <p:cNvSpPr txBox="1"/>
          <p:nvPr/>
        </p:nvSpPr>
        <p:spPr>
          <a:xfrm>
            <a:off x="5759750" y="1095000"/>
            <a:ext cx="6648600" cy="577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b="1">
                <a:solidFill>
                  <a:schemeClr val="dk1"/>
                </a:solidFill>
                <a:latin typeface="Century Gothic"/>
                <a:ea typeface="Century Gothic"/>
                <a:cs typeface="Century Gothic"/>
                <a:sym typeface="Century Gothic"/>
              </a:rPr>
              <a:t>Red - </a:t>
            </a:r>
            <a:r>
              <a:rPr lang="en-US" sz="1200">
                <a:solidFill>
                  <a:schemeClr val="dk1"/>
                </a:solidFill>
                <a:latin typeface="Century Gothic"/>
                <a:ea typeface="Century Gothic"/>
                <a:cs typeface="Century Gothic"/>
                <a:sym typeface="Century Gothic"/>
              </a:rPr>
              <a:t>approved recording formats - </a:t>
            </a:r>
            <a:r>
              <a:rPr lang="en-US" sz="1200" b="1">
                <a:solidFill>
                  <a:schemeClr val="dk1"/>
                </a:solidFill>
                <a:latin typeface="Century Gothic"/>
                <a:ea typeface="Century Gothic"/>
                <a:cs typeface="Century Gothic"/>
                <a:sym typeface="Century Gothic"/>
              </a:rPr>
              <a:t>REDCODE RAW (up to 8:1, 6.1)</a:t>
            </a:r>
            <a:endParaRPr sz="1200" b="1">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US" sz="1200" b="1">
                <a:solidFill>
                  <a:schemeClr val="dk1"/>
                </a:solidFill>
                <a:latin typeface="Century Gothic"/>
                <a:ea typeface="Century Gothic"/>
                <a:cs typeface="Century Gothic"/>
                <a:sym typeface="Century Gothic"/>
              </a:rPr>
              <a:t>Approved for anamorphic capture</a:t>
            </a:r>
            <a:endParaRPr sz="1200" b="1">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200" b="1">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US" sz="1200">
                <a:solidFill>
                  <a:schemeClr val="dk1"/>
                </a:solidFill>
                <a:latin typeface="Century Gothic"/>
                <a:ea typeface="Century Gothic"/>
                <a:cs typeface="Century Gothic"/>
                <a:sym typeface="Century Gothic"/>
              </a:rPr>
              <a:t>RED DSMC2 / WEAPON MONSTRO 8K VV, RED WEAPON DRAGON 8K VV</a:t>
            </a:r>
            <a:endParaRPr sz="12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US" sz="1200">
                <a:solidFill>
                  <a:schemeClr val="dk1"/>
                </a:solidFill>
                <a:latin typeface="Century Gothic"/>
                <a:ea typeface="Century Gothic"/>
                <a:cs typeface="Century Gothic"/>
                <a:sym typeface="Century Gothic"/>
              </a:rPr>
              <a:t>RED DSMC2 / WEAPON HELIUM 8K S35, RED EPIC-W HELIUM 8K S35</a:t>
            </a:r>
            <a:endParaRPr sz="12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US" sz="1200">
                <a:solidFill>
                  <a:schemeClr val="dk1"/>
                </a:solidFill>
                <a:latin typeface="Century Gothic"/>
                <a:ea typeface="Century Gothic"/>
                <a:cs typeface="Century Gothic"/>
                <a:sym typeface="Century Gothic"/>
              </a:rPr>
              <a:t>RED WEAPON DRAGON 6K S35, RED EPIC DRAGON 6K S35, RED DSMC2,</a:t>
            </a:r>
            <a:endParaRPr sz="12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US" sz="1200">
                <a:solidFill>
                  <a:schemeClr val="dk1"/>
                </a:solidFill>
                <a:latin typeface="Century Gothic"/>
                <a:ea typeface="Century Gothic"/>
                <a:cs typeface="Century Gothic"/>
                <a:sym typeface="Century Gothic"/>
              </a:rPr>
              <a:t>EPIC-W GEMINI 5K S35, RED SCARLET-W DRAGON 5K S35, </a:t>
            </a:r>
            <a:endParaRPr sz="12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US" sz="1200">
                <a:solidFill>
                  <a:schemeClr val="dk1"/>
                </a:solidFill>
                <a:latin typeface="Century Gothic"/>
                <a:ea typeface="Century Gothic"/>
                <a:cs typeface="Century Gothic"/>
                <a:sym typeface="Century Gothic"/>
              </a:rPr>
              <a:t>RED RAVEN 4.5K, RED RANGER MONSTRO 8K VV, </a:t>
            </a:r>
            <a:endParaRPr sz="12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US" sz="1200">
                <a:solidFill>
                  <a:schemeClr val="dk1"/>
                </a:solidFill>
                <a:latin typeface="Century Gothic"/>
                <a:ea typeface="Century Gothic"/>
                <a:cs typeface="Century Gothic"/>
                <a:sym typeface="Century Gothic"/>
              </a:rPr>
              <a:t>RED RANGER HELIUM 8K S35, RED RANGER GEMINI 5K S35, </a:t>
            </a:r>
            <a:endParaRPr sz="12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US" sz="1200">
                <a:solidFill>
                  <a:schemeClr val="dk1"/>
                </a:solidFill>
                <a:latin typeface="Century Gothic"/>
                <a:ea typeface="Century Gothic"/>
                <a:cs typeface="Century Gothic"/>
                <a:sym typeface="Century Gothic"/>
              </a:rPr>
              <a:t>RED DSMC2 DRAGON-X 6K S35, </a:t>
            </a:r>
            <a:endParaRPr sz="12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US" sz="1200">
                <a:solidFill>
                  <a:schemeClr val="dk1"/>
                </a:solidFill>
                <a:latin typeface="Century Gothic"/>
                <a:ea typeface="Century Gothic"/>
                <a:cs typeface="Century Gothic"/>
                <a:sym typeface="Century Gothic"/>
              </a:rPr>
              <a:t>RED KOMODO 6K, </a:t>
            </a:r>
            <a:endParaRPr sz="12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US" sz="1200" b="1">
                <a:solidFill>
                  <a:schemeClr val="dk1"/>
                </a:solidFill>
                <a:latin typeface="Century Gothic"/>
                <a:ea typeface="Century Gothic"/>
                <a:cs typeface="Century Gothic"/>
                <a:sym typeface="Century Gothic"/>
              </a:rPr>
              <a:t>Panavision - </a:t>
            </a:r>
            <a:r>
              <a:rPr lang="en-US" sz="1200">
                <a:solidFill>
                  <a:schemeClr val="dk1"/>
                </a:solidFill>
                <a:latin typeface="Century Gothic"/>
                <a:ea typeface="Century Gothic"/>
                <a:cs typeface="Century Gothic"/>
                <a:sym typeface="Century Gothic"/>
              </a:rPr>
              <a:t>approved recording format </a:t>
            </a:r>
            <a:r>
              <a:rPr lang="en-US" sz="1200" b="1">
                <a:solidFill>
                  <a:schemeClr val="dk1"/>
                </a:solidFill>
                <a:latin typeface="Century Gothic"/>
                <a:ea typeface="Century Gothic"/>
                <a:cs typeface="Century Gothic"/>
                <a:sym typeface="Century Gothic"/>
              </a:rPr>
              <a:t>REDCODE RAW (up to 8:1), </a:t>
            </a:r>
            <a:endParaRPr sz="1200" b="1">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US" sz="1200" b="1">
                <a:solidFill>
                  <a:schemeClr val="dk1"/>
                </a:solidFill>
                <a:latin typeface="Century Gothic"/>
                <a:ea typeface="Century Gothic"/>
                <a:cs typeface="Century Gothic"/>
                <a:sym typeface="Century Gothic"/>
              </a:rPr>
              <a:t>Approved for anamorphic capture</a:t>
            </a:r>
            <a:endParaRPr sz="1200" b="1">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200" b="1">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US" sz="1200">
                <a:solidFill>
                  <a:schemeClr val="dk1"/>
                </a:solidFill>
                <a:latin typeface="Century Gothic"/>
                <a:ea typeface="Century Gothic"/>
                <a:cs typeface="Century Gothic"/>
                <a:sym typeface="Century Gothic"/>
              </a:rPr>
              <a:t>Panavision DXL2 </a:t>
            </a:r>
            <a:endParaRPr sz="1200" b="1">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US" sz="1200" b="1">
                <a:solidFill>
                  <a:schemeClr val="dk1"/>
                </a:solidFill>
                <a:latin typeface="Century Gothic"/>
                <a:ea typeface="Century Gothic"/>
                <a:cs typeface="Century Gothic"/>
                <a:sym typeface="Century Gothic"/>
              </a:rPr>
              <a:t>Sony - </a:t>
            </a:r>
            <a:r>
              <a:rPr lang="en-US" sz="1200">
                <a:solidFill>
                  <a:schemeClr val="dk1"/>
                </a:solidFill>
                <a:latin typeface="Century Gothic"/>
                <a:ea typeface="Century Gothic"/>
                <a:cs typeface="Century Gothic"/>
                <a:sym typeface="Century Gothic"/>
              </a:rPr>
              <a:t>approved recording formats</a:t>
            </a:r>
            <a:r>
              <a:rPr lang="en-US" sz="1200" b="1">
                <a:solidFill>
                  <a:schemeClr val="dk1"/>
                </a:solidFill>
                <a:latin typeface="Century Gothic"/>
                <a:ea typeface="Century Gothic"/>
                <a:cs typeface="Century Gothic"/>
                <a:sym typeface="Century Gothic"/>
              </a:rPr>
              <a:t> RAW (up to 4096x2160), X-OCN, XAVC-I</a:t>
            </a:r>
            <a:endParaRPr sz="1200" b="1">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US" sz="1200">
                <a:solidFill>
                  <a:schemeClr val="dk1"/>
                </a:solidFill>
                <a:latin typeface="Century Gothic"/>
                <a:ea typeface="Century Gothic"/>
                <a:cs typeface="Century Gothic"/>
                <a:sym typeface="Century Gothic"/>
              </a:rPr>
              <a:t>Sony Venice, Sony FX9, Sony F55, Sony F6, Sony FS7 / FS7 II, Sony F5,</a:t>
            </a:r>
            <a:endParaRPr sz="1200">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US" sz="1200">
                <a:solidFill>
                  <a:schemeClr val="dk1"/>
                </a:solidFill>
                <a:latin typeface="Century Gothic"/>
                <a:ea typeface="Century Gothic"/>
                <a:cs typeface="Century Gothic"/>
                <a:sym typeface="Century Gothic"/>
              </a:rPr>
              <a:t>Sony FX6, Sony PXW-Z450, Sony PXW-Z750</a:t>
            </a:r>
            <a:endParaRPr sz="1200">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US" sz="2700" b="1">
                <a:solidFill>
                  <a:schemeClr val="dk1"/>
                </a:solidFill>
                <a:latin typeface="Century Gothic"/>
                <a:ea typeface="Century Gothic"/>
                <a:cs typeface="Century Gothic"/>
                <a:sym typeface="Century Gothic"/>
              </a:rPr>
              <a:t>CHOOSE WHATS IS AFFORDABLE </a:t>
            </a:r>
            <a:endParaRPr sz="2700" b="1">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US" sz="2700" b="1">
                <a:solidFill>
                  <a:schemeClr val="dk1"/>
                </a:solidFill>
                <a:latin typeface="Century Gothic"/>
                <a:ea typeface="Century Gothic"/>
                <a:cs typeface="Century Gothic"/>
                <a:sym typeface="Century Gothic"/>
              </a:rPr>
              <a:t>AND CONVENIENT FOR YOUR </a:t>
            </a:r>
            <a:endParaRPr sz="2700" b="1">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US" sz="2700" b="1">
                <a:solidFill>
                  <a:schemeClr val="dk1"/>
                </a:solidFill>
                <a:latin typeface="Century Gothic"/>
                <a:ea typeface="Century Gothic"/>
                <a:cs typeface="Century Gothic"/>
                <a:sym typeface="Century Gothic"/>
              </a:rPr>
              <a:t>CAMERA CREW</a:t>
            </a:r>
            <a:endParaRPr sz="2700" b="1">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61" name="Google Shape;461;p55"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462" name="Google Shape;462;p55"/>
          <p:cNvSpPr txBox="1"/>
          <p:nvPr/>
        </p:nvSpPr>
        <p:spPr>
          <a:xfrm>
            <a:off x="0" y="17700"/>
            <a:ext cx="10646100" cy="1077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HOW TO ASSES WHETHER YOU HAVE A QUALITY PRODUCED FILM - TECHNICALLY</a:t>
            </a:r>
            <a:endParaRPr sz="3200" b="1">
              <a:solidFill>
                <a:schemeClr val="dk1"/>
              </a:solidFill>
              <a:latin typeface="Century Gothic"/>
              <a:ea typeface="Century Gothic"/>
              <a:cs typeface="Century Gothic"/>
              <a:sym typeface="Century Gothic"/>
            </a:endParaRPr>
          </a:p>
        </p:txBody>
      </p:sp>
      <p:cxnSp>
        <p:nvCxnSpPr>
          <p:cNvPr id="463" name="Google Shape;463;p55"/>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sp>
        <p:nvSpPr>
          <p:cNvPr id="464" name="Google Shape;464;p55"/>
          <p:cNvSpPr txBox="1"/>
          <p:nvPr/>
        </p:nvSpPr>
        <p:spPr>
          <a:xfrm>
            <a:off x="877225" y="1419700"/>
            <a:ext cx="9288600" cy="389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b="1" u="sng">
                <a:latin typeface="Century Gothic"/>
                <a:ea typeface="Century Gothic"/>
                <a:cs typeface="Century Gothic"/>
                <a:sym typeface="Century Gothic"/>
              </a:rPr>
              <a:t>VIDEO - WHERE WE EXCEL </a:t>
            </a:r>
            <a:endParaRPr sz="2200" b="1" u="sng">
              <a:latin typeface="Century Gothic"/>
              <a:ea typeface="Century Gothic"/>
              <a:cs typeface="Century Gothic"/>
              <a:sym typeface="Century Gothic"/>
            </a:endParaRPr>
          </a:p>
          <a:p>
            <a:pPr marL="0" lvl="0" indent="0" algn="l" rtl="0">
              <a:spcBef>
                <a:spcPts val="0"/>
              </a:spcBef>
              <a:spcAft>
                <a:spcPts val="0"/>
              </a:spcAft>
              <a:buNone/>
            </a:pPr>
            <a:endParaRPr b="1">
              <a:latin typeface="Century Gothic"/>
              <a:ea typeface="Century Gothic"/>
              <a:cs typeface="Century Gothic"/>
              <a:sym typeface="Century Gothic"/>
            </a:endParaRPr>
          </a:p>
          <a:p>
            <a:pPr marL="0" lvl="0" indent="0" algn="l" rtl="0">
              <a:spcBef>
                <a:spcPts val="0"/>
              </a:spcBef>
              <a:spcAft>
                <a:spcPts val="0"/>
              </a:spcAft>
              <a:buNone/>
            </a:pPr>
            <a:r>
              <a:rPr lang="en-US" sz="2200" b="1">
                <a:latin typeface="Century Gothic"/>
                <a:ea typeface="Century Gothic"/>
                <a:cs typeface="Century Gothic"/>
                <a:sym typeface="Century Gothic"/>
              </a:rPr>
              <a:t>Should have the following:-</a:t>
            </a:r>
            <a:endParaRPr sz="2200" b="1">
              <a:latin typeface="Century Gothic"/>
              <a:ea typeface="Century Gothic"/>
              <a:cs typeface="Century Gothic"/>
              <a:sym typeface="Century Gothic"/>
            </a:endParaRPr>
          </a:p>
          <a:p>
            <a:pPr marL="0" lvl="0" indent="0" algn="l" rtl="0">
              <a:spcBef>
                <a:spcPts val="0"/>
              </a:spcBef>
              <a:spcAft>
                <a:spcPts val="0"/>
              </a:spcAft>
              <a:buNone/>
            </a:pPr>
            <a:endParaRPr sz="2200" b="1">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Font typeface="Century Gothic"/>
              <a:buChar char="•"/>
            </a:pPr>
            <a:r>
              <a:rPr lang="en-US" sz="2100" b="1">
                <a:latin typeface="Century Gothic"/>
                <a:ea typeface="Century Gothic"/>
                <a:cs typeface="Century Gothic"/>
                <a:sym typeface="Century Gothic"/>
              </a:rPr>
              <a:t>Native Frame Rate. (Recommend is 24 fps progressive why?)</a:t>
            </a:r>
            <a:endParaRPr sz="2100" b="1">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Font typeface="Century Gothic"/>
              <a:buChar char="•"/>
            </a:pPr>
            <a:r>
              <a:rPr lang="en-US" sz="2100" b="1">
                <a:latin typeface="Century Gothic"/>
                <a:ea typeface="Century Gothic"/>
                <a:cs typeface="Century Gothic"/>
                <a:sym typeface="Century Gothic"/>
              </a:rPr>
              <a:t>Great white balance for colour accuracy.</a:t>
            </a:r>
            <a:endParaRPr sz="2100" b="1">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Font typeface="Century Gothic"/>
              <a:buChar char="•"/>
            </a:pPr>
            <a:r>
              <a:rPr lang="en-US" sz="2100" b="1">
                <a:latin typeface="Century Gothic"/>
                <a:ea typeface="Century Gothic"/>
                <a:cs typeface="Century Gothic"/>
                <a:sym typeface="Century Gothic"/>
              </a:rPr>
              <a:t>Constant exposure depending on the shot.</a:t>
            </a:r>
            <a:endParaRPr sz="2100" b="1">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Font typeface="Century Gothic"/>
              <a:buChar char="•"/>
            </a:pPr>
            <a:r>
              <a:rPr lang="en-US" sz="2100" b="1">
                <a:latin typeface="Century Gothic"/>
                <a:ea typeface="Century Gothic"/>
                <a:cs typeface="Century Gothic"/>
                <a:sym typeface="Century Gothic"/>
              </a:rPr>
              <a:t>Great lighting.</a:t>
            </a:r>
            <a:endParaRPr sz="2100" b="1">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Font typeface="Century Gothic"/>
              <a:buChar char="•"/>
            </a:pPr>
            <a:r>
              <a:rPr lang="en-US" sz="2100" b="1">
                <a:latin typeface="Century Gothic"/>
                <a:ea typeface="Century Gothic"/>
                <a:cs typeface="Century Gothic"/>
                <a:sym typeface="Century Gothic"/>
              </a:rPr>
              <a:t>Resolution should be consistent throughout the film's shots.</a:t>
            </a:r>
            <a:endParaRPr sz="2100" b="1">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Font typeface="Century Gothic"/>
              <a:buChar char="•"/>
            </a:pPr>
            <a:r>
              <a:rPr lang="en-US" sz="2100" b="1">
                <a:latin typeface="Century Gothic"/>
                <a:ea typeface="Century Gothic"/>
                <a:cs typeface="Century Gothic"/>
                <a:sym typeface="Century Gothic"/>
              </a:rPr>
              <a:t>Capture should be free of video defects.</a:t>
            </a:r>
            <a:endParaRPr sz="2100" b="1">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Font typeface="Century Gothic"/>
              <a:buChar char="•"/>
            </a:pPr>
            <a:r>
              <a:rPr lang="en-US" sz="2100" b="1">
                <a:latin typeface="Century Gothic"/>
                <a:ea typeface="Century Gothic"/>
                <a:cs typeface="Century Gothic"/>
                <a:sym typeface="Century Gothic"/>
              </a:rPr>
              <a:t>Stable shots when having camera movements</a:t>
            </a:r>
            <a:endParaRPr sz="2100" b="1">
              <a:latin typeface="Century Gothic"/>
              <a:ea typeface="Century Gothic"/>
              <a:cs typeface="Century Gothic"/>
              <a:sym typeface="Century Gothic"/>
            </a:endParaRPr>
          </a:p>
          <a:p>
            <a:pPr marL="0" lvl="0" indent="0" algn="l" rtl="0">
              <a:spcBef>
                <a:spcPts val="0"/>
              </a:spcBef>
              <a:spcAft>
                <a:spcPts val="0"/>
              </a:spcAft>
              <a:buNone/>
            </a:pPr>
            <a:endParaRPr b="1">
              <a:latin typeface="Century Gothic"/>
              <a:ea typeface="Century Gothic"/>
              <a:cs typeface="Century Gothic"/>
              <a:sym typeface="Century Gothic"/>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69" name="Google Shape;469;p56"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470" name="Google Shape;470;p56"/>
          <p:cNvSpPr txBox="1"/>
          <p:nvPr/>
        </p:nvSpPr>
        <p:spPr>
          <a:xfrm>
            <a:off x="0" y="17700"/>
            <a:ext cx="10646100" cy="1077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HOW TO ASSES WHETHER YOU HAVE A QUALITY PRODUCED FILM - TECHNICALLY</a:t>
            </a:r>
            <a:endParaRPr sz="3200" b="1">
              <a:solidFill>
                <a:schemeClr val="dk1"/>
              </a:solidFill>
              <a:latin typeface="Century Gothic"/>
              <a:ea typeface="Century Gothic"/>
              <a:cs typeface="Century Gothic"/>
              <a:sym typeface="Century Gothic"/>
            </a:endParaRPr>
          </a:p>
        </p:txBody>
      </p:sp>
      <p:cxnSp>
        <p:nvCxnSpPr>
          <p:cNvPr id="471" name="Google Shape;471;p56"/>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sp>
        <p:nvSpPr>
          <p:cNvPr id="472" name="Google Shape;472;p56"/>
          <p:cNvSpPr txBox="1"/>
          <p:nvPr/>
        </p:nvSpPr>
        <p:spPr>
          <a:xfrm>
            <a:off x="56250" y="1373525"/>
            <a:ext cx="10533600" cy="483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u="sng">
                <a:latin typeface="Century Gothic"/>
                <a:ea typeface="Century Gothic"/>
                <a:cs typeface="Century Gothic"/>
                <a:sym typeface="Century Gothic"/>
              </a:rPr>
              <a:t>AUDIO - OUR BIGGEST PITFALL - SOUND IS EMOTION</a:t>
            </a:r>
            <a:endParaRPr sz="1800" b="1" u="sng">
              <a:latin typeface="Century Gothic"/>
              <a:ea typeface="Century Gothic"/>
              <a:cs typeface="Century Gothic"/>
              <a:sym typeface="Century Gothic"/>
            </a:endParaRPr>
          </a:p>
          <a:p>
            <a:pPr marL="0" lvl="0" indent="0" algn="l" rtl="0">
              <a:spcBef>
                <a:spcPts val="0"/>
              </a:spcBef>
              <a:spcAft>
                <a:spcPts val="0"/>
              </a:spcAft>
              <a:buNone/>
            </a:pPr>
            <a:endParaRPr sz="1800" b="1">
              <a:latin typeface="Century Gothic"/>
              <a:ea typeface="Century Gothic"/>
              <a:cs typeface="Century Gothic"/>
              <a:sym typeface="Century Gothic"/>
            </a:endParaRPr>
          </a:p>
          <a:p>
            <a:pPr marL="0" lvl="0" indent="0" algn="l" rtl="0">
              <a:spcBef>
                <a:spcPts val="0"/>
              </a:spcBef>
              <a:spcAft>
                <a:spcPts val="0"/>
              </a:spcAft>
              <a:buNone/>
            </a:pPr>
            <a:r>
              <a:rPr lang="en-US" sz="1800" b="1">
                <a:latin typeface="Century Gothic"/>
                <a:ea typeface="Century Gothic"/>
                <a:cs typeface="Century Gothic"/>
                <a:sym typeface="Century Gothic"/>
              </a:rPr>
              <a:t>ADDRESSING THE "WE WILL FIX IN POST ATTITUDE"</a:t>
            </a:r>
            <a:endParaRPr sz="1800" b="1">
              <a:latin typeface="Century Gothic"/>
              <a:ea typeface="Century Gothic"/>
              <a:cs typeface="Century Gothic"/>
              <a:sym typeface="Century Gothic"/>
            </a:endParaRPr>
          </a:p>
          <a:p>
            <a:pPr marL="0" lvl="0" indent="0" algn="l" rtl="0">
              <a:spcBef>
                <a:spcPts val="0"/>
              </a:spcBef>
              <a:spcAft>
                <a:spcPts val="0"/>
              </a:spcAft>
              <a:buNone/>
            </a:pPr>
            <a:endParaRPr sz="1800" b="1">
              <a:latin typeface="Century Gothic"/>
              <a:ea typeface="Century Gothic"/>
              <a:cs typeface="Century Gothic"/>
              <a:sym typeface="Century Gothic"/>
            </a:endParaRPr>
          </a:p>
          <a:p>
            <a:pPr marL="457200" lvl="0" indent="0" algn="just" rtl="0">
              <a:lnSpc>
                <a:spcPct val="150000"/>
              </a:lnSpc>
              <a:spcBef>
                <a:spcPts val="0"/>
              </a:spcBef>
              <a:spcAft>
                <a:spcPts val="0"/>
              </a:spcAft>
              <a:buNone/>
            </a:pPr>
            <a:r>
              <a:rPr lang="en-US" sz="1800">
                <a:latin typeface="Century Gothic"/>
                <a:ea typeface="Century Gothic"/>
                <a:cs typeface="Century Gothic"/>
                <a:sym typeface="Century Gothic"/>
              </a:rPr>
              <a:t>Sound is one of the least appreciated but the most important part of the filming process. it's as much a part of telling a story, as a cinematography ,art direction or acting. If you screw it up the audience won't forgive you. They will forgive a blurry shot, a boom mic in the frame or even a weak performance but no one will forgive bad sound. It is simply too annoying. it's very time-consuming and difficult if not impossible to fix most sound mistakes made on location. The hard truth is that it's much more difficult to get good and consistent audio than it is to get good and consistent picture. Audio simply takes more knowledge, time and attention to get right</a:t>
            </a:r>
            <a:endParaRPr sz="1800">
              <a:latin typeface="Century Gothic"/>
              <a:ea typeface="Century Gothic"/>
              <a:cs typeface="Century Gothic"/>
              <a:sym typeface="Century Gothic"/>
            </a:endParaRPr>
          </a:p>
          <a:p>
            <a:pPr marL="0" lvl="0" indent="0" algn="l" rtl="0">
              <a:spcBef>
                <a:spcPts val="0"/>
              </a:spcBef>
              <a:spcAft>
                <a:spcPts val="0"/>
              </a:spcAft>
              <a:buNone/>
            </a:pPr>
            <a:endParaRPr b="1">
              <a:latin typeface="Century Gothic"/>
              <a:ea typeface="Century Gothic"/>
              <a:cs typeface="Century Gothic"/>
              <a:sym typeface="Century Gothic"/>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77" name="Google Shape;477;p57"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478" name="Google Shape;478;p57"/>
          <p:cNvSpPr txBox="1"/>
          <p:nvPr/>
        </p:nvSpPr>
        <p:spPr>
          <a:xfrm>
            <a:off x="0" y="17700"/>
            <a:ext cx="10646100" cy="1077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HOW TO ASSESS WHETHER YOU HAVE A QUALITY PRODUCED FILM - TECHNICALLY</a:t>
            </a:r>
            <a:endParaRPr sz="3200" b="1">
              <a:solidFill>
                <a:schemeClr val="dk1"/>
              </a:solidFill>
              <a:latin typeface="Century Gothic"/>
              <a:ea typeface="Century Gothic"/>
              <a:cs typeface="Century Gothic"/>
              <a:sym typeface="Century Gothic"/>
            </a:endParaRPr>
          </a:p>
        </p:txBody>
      </p:sp>
      <p:cxnSp>
        <p:nvCxnSpPr>
          <p:cNvPr id="479" name="Google Shape;479;p57"/>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sp>
        <p:nvSpPr>
          <p:cNvPr id="480" name="Google Shape;480;p57"/>
          <p:cNvSpPr txBox="1"/>
          <p:nvPr/>
        </p:nvSpPr>
        <p:spPr>
          <a:xfrm>
            <a:off x="56250" y="1373525"/>
            <a:ext cx="10533600" cy="3724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u="sng">
                <a:latin typeface="Century Gothic"/>
                <a:ea typeface="Century Gothic"/>
                <a:cs typeface="Century Gothic"/>
                <a:sym typeface="Century Gothic"/>
              </a:rPr>
              <a:t>AUDIO - OUR BIGGEST PITFALL</a:t>
            </a:r>
            <a:endParaRPr sz="1800" b="1" u="sng">
              <a:latin typeface="Century Gothic"/>
              <a:ea typeface="Century Gothic"/>
              <a:cs typeface="Century Gothic"/>
              <a:sym typeface="Century Gothic"/>
            </a:endParaRPr>
          </a:p>
          <a:p>
            <a:pPr marL="0" lvl="0" indent="0" algn="l" rtl="0">
              <a:spcBef>
                <a:spcPts val="0"/>
              </a:spcBef>
              <a:spcAft>
                <a:spcPts val="0"/>
              </a:spcAft>
              <a:buNone/>
            </a:pPr>
            <a:endParaRPr sz="1800" b="1" u="sng">
              <a:latin typeface="Century Gothic"/>
              <a:ea typeface="Century Gothic"/>
              <a:cs typeface="Century Gothic"/>
              <a:sym typeface="Century Gothic"/>
            </a:endParaRPr>
          </a:p>
          <a:p>
            <a:pPr marL="0" lvl="0" indent="0" algn="l" rtl="0">
              <a:spcBef>
                <a:spcPts val="0"/>
              </a:spcBef>
              <a:spcAft>
                <a:spcPts val="0"/>
              </a:spcAft>
              <a:buNone/>
            </a:pPr>
            <a:endParaRPr sz="1800" b="1">
              <a:latin typeface="Century Gothic"/>
              <a:ea typeface="Century Gothic"/>
              <a:cs typeface="Century Gothic"/>
              <a:sym typeface="Century Gothic"/>
            </a:endParaRPr>
          </a:p>
          <a:p>
            <a:pPr marL="0" lvl="0" indent="0" algn="l" rtl="0">
              <a:spcBef>
                <a:spcPts val="0"/>
              </a:spcBef>
              <a:spcAft>
                <a:spcPts val="0"/>
              </a:spcAft>
              <a:buNone/>
            </a:pPr>
            <a:r>
              <a:rPr lang="en-US" sz="1800" b="1">
                <a:latin typeface="Century Gothic"/>
                <a:ea typeface="Century Gothic"/>
                <a:cs typeface="Century Gothic"/>
                <a:sym typeface="Century Gothic"/>
              </a:rPr>
              <a:t>FIVE GOLDEN RULES FOR SOUND RECORDING.</a:t>
            </a:r>
            <a:endParaRPr sz="1800" b="1">
              <a:latin typeface="Century Gothic"/>
              <a:ea typeface="Century Gothic"/>
              <a:cs typeface="Century Gothic"/>
              <a:sym typeface="Century Gothic"/>
            </a:endParaRPr>
          </a:p>
          <a:p>
            <a:pPr marL="0" lvl="0" indent="0" algn="l" rtl="0">
              <a:spcBef>
                <a:spcPts val="0"/>
              </a:spcBef>
              <a:spcAft>
                <a:spcPts val="0"/>
              </a:spcAft>
              <a:buNone/>
            </a:pPr>
            <a:endParaRPr sz="1800">
              <a:latin typeface="Century Gothic"/>
              <a:ea typeface="Century Gothic"/>
              <a:cs typeface="Century Gothic"/>
              <a:sym typeface="Century Gothic"/>
            </a:endParaRPr>
          </a:p>
          <a:p>
            <a:pPr marL="457200" lvl="0" indent="-342900" algn="l" rtl="0">
              <a:spcBef>
                <a:spcPts val="0"/>
              </a:spcBef>
              <a:spcAft>
                <a:spcPts val="0"/>
              </a:spcAft>
              <a:buSzPts val="1800"/>
              <a:buFont typeface="Century Gothic"/>
              <a:buAutoNum type="arabicPeriod"/>
            </a:pPr>
            <a:r>
              <a:rPr lang="en-US" sz="1800">
                <a:latin typeface="Century Gothic"/>
                <a:ea typeface="Century Gothic"/>
                <a:cs typeface="Century Gothic"/>
                <a:sym typeface="Century Gothic"/>
              </a:rPr>
              <a:t>Get the microphone as close as possible. ( Beware of Video Framing.)</a:t>
            </a:r>
            <a:endParaRPr sz="1800">
              <a:latin typeface="Century Gothic"/>
              <a:ea typeface="Century Gothic"/>
              <a:cs typeface="Century Gothic"/>
              <a:sym typeface="Century Gothic"/>
            </a:endParaRPr>
          </a:p>
          <a:p>
            <a:pPr marL="457200" lvl="0" indent="-342900" algn="l" rtl="0">
              <a:spcBef>
                <a:spcPts val="0"/>
              </a:spcBef>
              <a:spcAft>
                <a:spcPts val="0"/>
              </a:spcAft>
              <a:buSzPts val="1800"/>
              <a:buFont typeface="Century Gothic"/>
              <a:buAutoNum type="arabicPeriod"/>
            </a:pPr>
            <a:r>
              <a:rPr lang="en-US" sz="1800">
                <a:latin typeface="Century Gothic"/>
                <a:ea typeface="Century Gothic"/>
                <a:cs typeface="Century Gothic"/>
                <a:sym typeface="Century Gothic"/>
              </a:rPr>
              <a:t>Always use professional headphones to monitor audio levels. (Personal Favourite Sony MDR 7506).</a:t>
            </a:r>
            <a:endParaRPr sz="1800">
              <a:latin typeface="Century Gothic"/>
              <a:ea typeface="Century Gothic"/>
              <a:cs typeface="Century Gothic"/>
              <a:sym typeface="Century Gothic"/>
            </a:endParaRPr>
          </a:p>
          <a:p>
            <a:pPr marL="457200" lvl="0" indent="-342900" algn="l" rtl="0">
              <a:spcBef>
                <a:spcPts val="0"/>
              </a:spcBef>
              <a:spcAft>
                <a:spcPts val="0"/>
              </a:spcAft>
              <a:buSzPts val="1800"/>
              <a:buFont typeface="Century Gothic"/>
              <a:buAutoNum type="arabicPeriod"/>
            </a:pPr>
            <a:r>
              <a:rPr lang="en-US" sz="1800">
                <a:latin typeface="Century Gothic"/>
                <a:ea typeface="Century Gothic"/>
                <a:cs typeface="Century Gothic"/>
                <a:sym typeface="Century Gothic"/>
              </a:rPr>
              <a:t>Monitor the sound from camera. </a:t>
            </a:r>
            <a:endParaRPr sz="1800">
              <a:latin typeface="Century Gothic"/>
              <a:ea typeface="Century Gothic"/>
              <a:cs typeface="Century Gothic"/>
              <a:sym typeface="Century Gothic"/>
            </a:endParaRPr>
          </a:p>
          <a:p>
            <a:pPr marL="457200" lvl="0" indent="-342900" algn="l" rtl="0">
              <a:spcBef>
                <a:spcPts val="0"/>
              </a:spcBef>
              <a:spcAft>
                <a:spcPts val="0"/>
              </a:spcAft>
              <a:buSzPts val="1800"/>
              <a:buFont typeface="Century Gothic"/>
              <a:buAutoNum type="arabicPeriod"/>
            </a:pPr>
            <a:r>
              <a:rPr lang="en-US" sz="1800">
                <a:latin typeface="Century Gothic"/>
                <a:ea typeface="Century Gothic"/>
                <a:cs typeface="Century Gothic"/>
                <a:sym typeface="Century Gothic"/>
              </a:rPr>
              <a:t>Scout your location for sound.(Murphy's law states that anything that can go wrong will go wrong.) </a:t>
            </a:r>
            <a:endParaRPr sz="1800">
              <a:latin typeface="Century Gothic"/>
              <a:ea typeface="Century Gothic"/>
              <a:cs typeface="Century Gothic"/>
              <a:sym typeface="Century Gothic"/>
            </a:endParaRPr>
          </a:p>
          <a:p>
            <a:pPr marL="457200" lvl="0" indent="-342900" algn="l" rtl="0">
              <a:spcBef>
                <a:spcPts val="0"/>
              </a:spcBef>
              <a:spcAft>
                <a:spcPts val="0"/>
              </a:spcAft>
              <a:buSzPts val="1800"/>
              <a:buFont typeface="Century Gothic"/>
              <a:buAutoNum type="arabicPeriod"/>
            </a:pPr>
            <a:r>
              <a:rPr lang="en-US" sz="1800">
                <a:latin typeface="Century Gothic"/>
                <a:ea typeface="Century Gothic"/>
                <a:cs typeface="Century Gothic"/>
                <a:sym typeface="Century Gothic"/>
              </a:rPr>
              <a:t>Always record room.( Record using the mic that recorded dialogue).</a:t>
            </a:r>
            <a:endParaRPr sz="1800">
              <a:latin typeface="Century Gothic"/>
              <a:ea typeface="Century Gothic"/>
              <a:cs typeface="Century Gothic"/>
              <a:sym typeface="Century Gothic"/>
            </a:endParaRPr>
          </a:p>
          <a:p>
            <a:pPr marL="0" lvl="0" indent="0" algn="l" rtl="0">
              <a:spcBef>
                <a:spcPts val="0"/>
              </a:spcBef>
              <a:spcAft>
                <a:spcPts val="0"/>
              </a:spcAft>
              <a:buNone/>
            </a:pPr>
            <a:endParaRPr b="1">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pic>
        <p:nvPicPr>
          <p:cNvPr id="485" name="Google Shape;485;p58"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486" name="Google Shape;486;p58"/>
          <p:cNvSpPr txBox="1"/>
          <p:nvPr/>
        </p:nvSpPr>
        <p:spPr>
          <a:xfrm>
            <a:off x="0" y="17700"/>
            <a:ext cx="10646100" cy="1077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HOW TO ASSES WHETHER YOU HAVE A QUALITY PRODUCED FILM - TECHNICALLY</a:t>
            </a:r>
            <a:endParaRPr sz="3200" b="1">
              <a:solidFill>
                <a:schemeClr val="dk1"/>
              </a:solidFill>
              <a:latin typeface="Century Gothic"/>
              <a:ea typeface="Century Gothic"/>
              <a:cs typeface="Century Gothic"/>
              <a:sym typeface="Century Gothic"/>
            </a:endParaRPr>
          </a:p>
        </p:txBody>
      </p:sp>
      <p:cxnSp>
        <p:nvCxnSpPr>
          <p:cNvPr id="487" name="Google Shape;487;p58"/>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sp>
        <p:nvSpPr>
          <p:cNvPr id="488" name="Google Shape;488;p58"/>
          <p:cNvSpPr txBox="1"/>
          <p:nvPr/>
        </p:nvSpPr>
        <p:spPr>
          <a:xfrm>
            <a:off x="56250" y="1188850"/>
            <a:ext cx="10533600" cy="1616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b="1" u="sng">
                <a:latin typeface="Century Gothic"/>
                <a:ea typeface="Century Gothic"/>
                <a:cs typeface="Century Gothic"/>
                <a:sym typeface="Century Gothic"/>
              </a:rPr>
              <a:t>AUDIO - EAR TRAINING FOR THE AUDIENCE</a:t>
            </a:r>
            <a:endParaRPr sz="2200" b="1" u="sng">
              <a:latin typeface="Century Gothic"/>
              <a:ea typeface="Century Gothic"/>
              <a:cs typeface="Century Gothic"/>
              <a:sym typeface="Century Gothic"/>
            </a:endParaRPr>
          </a:p>
          <a:p>
            <a:pPr marL="0" lvl="0" indent="0" algn="l" rtl="0">
              <a:spcBef>
                <a:spcPts val="0"/>
              </a:spcBef>
              <a:spcAft>
                <a:spcPts val="0"/>
              </a:spcAft>
              <a:buNone/>
            </a:pPr>
            <a:endParaRPr sz="2200"/>
          </a:p>
          <a:p>
            <a:pPr marL="0" lvl="0" indent="0" algn="l" rtl="0">
              <a:spcBef>
                <a:spcPts val="0"/>
              </a:spcBef>
              <a:spcAft>
                <a:spcPts val="0"/>
              </a:spcAft>
              <a:buNone/>
            </a:pPr>
            <a:r>
              <a:rPr lang="en-US" sz="2000" b="1"/>
              <a:t> </a:t>
            </a:r>
            <a:endParaRPr sz="2000" b="1"/>
          </a:p>
          <a:p>
            <a:pPr marL="0" lvl="0" indent="0" algn="l" rtl="0">
              <a:spcBef>
                <a:spcPts val="0"/>
              </a:spcBef>
              <a:spcAft>
                <a:spcPts val="0"/>
              </a:spcAft>
              <a:buNone/>
            </a:pPr>
            <a:endParaRPr sz="1500" b="1">
              <a:latin typeface="Calibri"/>
              <a:ea typeface="Calibri"/>
              <a:cs typeface="Calibri"/>
              <a:sym typeface="Calibri"/>
            </a:endParaRPr>
          </a:p>
          <a:p>
            <a:pPr marL="0" lvl="0" indent="0" algn="l" rtl="0">
              <a:spcBef>
                <a:spcPts val="0"/>
              </a:spcBef>
              <a:spcAft>
                <a:spcPts val="0"/>
              </a:spcAft>
              <a:buNone/>
            </a:pPr>
            <a:endParaRPr b="1">
              <a:latin typeface="Calibri"/>
              <a:ea typeface="Calibri"/>
              <a:cs typeface="Calibri"/>
              <a:sym typeface="Calibri"/>
            </a:endParaRPr>
          </a:p>
        </p:txBody>
      </p:sp>
      <p:pic>
        <p:nvPicPr>
          <p:cNvPr id="489" name="Google Shape;489;p58" title="Ear training.mp4">
            <a:hlinkClick r:id="rId4"/>
          </p:cNvPr>
          <p:cNvPicPr preferRelativeResize="0"/>
          <p:nvPr/>
        </p:nvPicPr>
        <p:blipFill>
          <a:blip r:embed="rId5">
            <a:alphaModFix/>
          </a:blip>
          <a:stretch>
            <a:fillRect/>
          </a:stretch>
        </p:blipFill>
        <p:spPr>
          <a:xfrm>
            <a:off x="1912875" y="1896600"/>
            <a:ext cx="7523323" cy="4231875"/>
          </a:xfrm>
          <a:prstGeom prst="rect">
            <a:avLst/>
          </a:prstGeom>
          <a:noFill/>
          <a:ln>
            <a:noFill/>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9"/>
                                        </p:tgtEl>
                                        <p:attrNameLst>
                                          <p:attrName>style.visibility</p:attrName>
                                        </p:attrNameLst>
                                      </p:cBhvr>
                                      <p:to>
                                        <p:strVal val="visible"/>
                                      </p:to>
                                    </p:set>
                                    <p:animEffect transition="in" filter="fade">
                                      <p:cBhvr>
                                        <p:cTn id="7" dur="1000"/>
                                        <p:tgtEl>
                                          <p:spTgt spid="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Google Shape;494;p59"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495" name="Google Shape;495;p59"/>
          <p:cNvSpPr txBox="1"/>
          <p:nvPr/>
        </p:nvSpPr>
        <p:spPr>
          <a:xfrm>
            <a:off x="0" y="17700"/>
            <a:ext cx="10646100" cy="1077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POST PRODUCTION</a:t>
            </a:r>
            <a:endParaRPr sz="32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AUDIO VISUAL SESSION MANAGEMENT</a:t>
            </a:r>
            <a:endParaRPr sz="3200" b="1">
              <a:solidFill>
                <a:schemeClr val="dk1"/>
              </a:solidFill>
              <a:latin typeface="Century Gothic"/>
              <a:ea typeface="Century Gothic"/>
              <a:cs typeface="Century Gothic"/>
              <a:sym typeface="Century Gothic"/>
            </a:endParaRPr>
          </a:p>
        </p:txBody>
      </p:sp>
      <p:cxnSp>
        <p:nvCxnSpPr>
          <p:cNvPr id="496" name="Google Shape;496;p59"/>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sp>
        <p:nvSpPr>
          <p:cNvPr id="497" name="Google Shape;497;p59"/>
          <p:cNvSpPr txBox="1"/>
          <p:nvPr/>
        </p:nvSpPr>
        <p:spPr>
          <a:xfrm>
            <a:off x="290800" y="2144650"/>
            <a:ext cx="6979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pic>
        <p:nvPicPr>
          <p:cNvPr id="498" name="Google Shape;498;p59"/>
          <p:cNvPicPr preferRelativeResize="0"/>
          <p:nvPr/>
        </p:nvPicPr>
        <p:blipFill>
          <a:blip r:embed="rId4">
            <a:alphaModFix/>
          </a:blip>
          <a:stretch>
            <a:fillRect/>
          </a:stretch>
        </p:blipFill>
        <p:spPr>
          <a:xfrm>
            <a:off x="526350" y="1348975"/>
            <a:ext cx="10193674" cy="491267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pic>
        <p:nvPicPr>
          <p:cNvPr id="503" name="Google Shape;503;p60"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504" name="Google Shape;504;p60"/>
          <p:cNvSpPr txBox="1"/>
          <p:nvPr/>
        </p:nvSpPr>
        <p:spPr>
          <a:xfrm>
            <a:off x="0" y="17700"/>
            <a:ext cx="10646100" cy="1077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POST PRODUCTION</a:t>
            </a:r>
            <a:endParaRPr sz="32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AUDIO VISUAL SESSION MANAGEMENT</a:t>
            </a:r>
            <a:endParaRPr sz="3200" b="1">
              <a:solidFill>
                <a:schemeClr val="dk1"/>
              </a:solidFill>
              <a:latin typeface="Century Gothic"/>
              <a:ea typeface="Century Gothic"/>
              <a:cs typeface="Century Gothic"/>
              <a:sym typeface="Century Gothic"/>
            </a:endParaRPr>
          </a:p>
        </p:txBody>
      </p:sp>
      <p:cxnSp>
        <p:nvCxnSpPr>
          <p:cNvPr id="505" name="Google Shape;505;p60"/>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sp>
        <p:nvSpPr>
          <p:cNvPr id="506" name="Google Shape;506;p60"/>
          <p:cNvSpPr txBox="1"/>
          <p:nvPr/>
        </p:nvSpPr>
        <p:spPr>
          <a:xfrm>
            <a:off x="180375" y="1664200"/>
            <a:ext cx="10217700" cy="53148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US" sz="1600">
                <a:latin typeface="Century Gothic"/>
                <a:ea typeface="Century Gothic"/>
                <a:cs typeface="Century Gothic"/>
                <a:sym typeface="Century Gothic"/>
              </a:rPr>
              <a:t>For the visual assets there are two types of deliveries which are:</a:t>
            </a:r>
            <a:endParaRPr sz="1600">
              <a:latin typeface="Century Gothic"/>
              <a:ea typeface="Century Gothic"/>
              <a:cs typeface="Century Gothic"/>
              <a:sym typeface="Century Gothic"/>
            </a:endParaRPr>
          </a:p>
          <a:p>
            <a:pPr marL="457200" lvl="0" indent="-330200" algn="just" rtl="0">
              <a:lnSpc>
                <a:spcPct val="115000"/>
              </a:lnSpc>
              <a:spcBef>
                <a:spcPts val="0"/>
              </a:spcBef>
              <a:spcAft>
                <a:spcPts val="0"/>
              </a:spcAft>
              <a:buSzPts val="1600"/>
              <a:buFont typeface="Century Gothic"/>
              <a:buAutoNum type="arabicPeriod"/>
            </a:pPr>
            <a:r>
              <a:rPr lang="en-US" sz="1600">
                <a:latin typeface="Century Gothic"/>
                <a:ea typeface="Century Gothic"/>
                <a:cs typeface="Century Gothic"/>
                <a:sym typeface="Century Gothic"/>
              </a:rPr>
              <a:t>The IMF</a:t>
            </a:r>
            <a:endParaRPr sz="1600">
              <a:latin typeface="Century Gothic"/>
              <a:ea typeface="Century Gothic"/>
              <a:cs typeface="Century Gothic"/>
              <a:sym typeface="Century Gothic"/>
            </a:endParaRPr>
          </a:p>
          <a:p>
            <a:pPr marL="457200" lvl="0" indent="-330200" algn="just" rtl="0">
              <a:lnSpc>
                <a:spcPct val="115000"/>
              </a:lnSpc>
              <a:spcBef>
                <a:spcPts val="0"/>
              </a:spcBef>
              <a:spcAft>
                <a:spcPts val="0"/>
              </a:spcAft>
              <a:buSzPts val="1600"/>
              <a:buFont typeface="Century Gothic"/>
              <a:buAutoNum type="arabicPeriod"/>
            </a:pPr>
            <a:r>
              <a:rPr lang="en-US" sz="1600">
                <a:latin typeface="Century Gothic"/>
                <a:ea typeface="Century Gothic"/>
                <a:cs typeface="Century Gothic"/>
                <a:sym typeface="Century Gothic"/>
              </a:rPr>
              <a:t>Audio-Visual Asset.</a:t>
            </a:r>
            <a:endParaRPr sz="1600">
              <a:latin typeface="Century Gothic"/>
              <a:ea typeface="Century Gothic"/>
              <a:cs typeface="Century Gothic"/>
              <a:sym typeface="Century Gothic"/>
            </a:endParaRPr>
          </a:p>
          <a:p>
            <a:pPr marL="0" lvl="0" indent="0" algn="just" rtl="0">
              <a:lnSpc>
                <a:spcPct val="115000"/>
              </a:lnSpc>
              <a:spcBef>
                <a:spcPts val="0"/>
              </a:spcBef>
              <a:spcAft>
                <a:spcPts val="0"/>
              </a:spcAft>
              <a:buNone/>
            </a:pPr>
            <a:endParaRPr sz="1600">
              <a:latin typeface="Century Gothic"/>
              <a:ea typeface="Century Gothic"/>
              <a:cs typeface="Century Gothic"/>
              <a:sym typeface="Century Gothic"/>
            </a:endParaRPr>
          </a:p>
          <a:p>
            <a:pPr marL="0" lvl="0" indent="0" algn="just" rtl="0">
              <a:lnSpc>
                <a:spcPct val="163636"/>
              </a:lnSpc>
              <a:spcBef>
                <a:spcPts val="0"/>
              </a:spcBef>
              <a:spcAft>
                <a:spcPts val="0"/>
              </a:spcAft>
              <a:buClr>
                <a:schemeClr val="dk1"/>
              </a:buClr>
              <a:buSzPts val="1100"/>
              <a:buFont typeface="Arial"/>
              <a:buNone/>
            </a:pPr>
            <a:r>
              <a:rPr lang="en-US">
                <a:solidFill>
                  <a:srgbClr val="333333"/>
                </a:solidFill>
                <a:latin typeface="Century Gothic"/>
                <a:ea typeface="Century Gothic"/>
                <a:cs typeface="Century Gothic"/>
                <a:sym typeface="Century Gothic"/>
              </a:rPr>
              <a:t>IMF is a file-based framework held up by the Society of Motion Picture and Television Engineers (SMPTE) as standard 2067-2. It’s designed to simplify the file exchange process by creating a single master file for distribution. That means distribution of content between businesses, however, not for delivery directly to the consumer.</a:t>
            </a:r>
            <a:endParaRPr>
              <a:solidFill>
                <a:srgbClr val="333333"/>
              </a:solidFill>
              <a:latin typeface="Century Gothic"/>
              <a:ea typeface="Century Gothic"/>
              <a:cs typeface="Century Gothic"/>
              <a:sym typeface="Century Gothic"/>
            </a:endParaRPr>
          </a:p>
          <a:p>
            <a:pPr marL="0" lvl="0" indent="0" algn="just" rtl="0">
              <a:lnSpc>
                <a:spcPct val="163636"/>
              </a:lnSpc>
              <a:spcBef>
                <a:spcPts val="1500"/>
              </a:spcBef>
              <a:spcAft>
                <a:spcPts val="0"/>
              </a:spcAft>
              <a:buClr>
                <a:schemeClr val="dk1"/>
              </a:buClr>
              <a:buSzPts val="1100"/>
              <a:buFont typeface="Arial"/>
              <a:buNone/>
            </a:pPr>
            <a:r>
              <a:rPr lang="en-US">
                <a:solidFill>
                  <a:srgbClr val="333333"/>
                </a:solidFill>
                <a:latin typeface="Century Gothic"/>
                <a:ea typeface="Century Gothic"/>
                <a:cs typeface="Century Gothic"/>
                <a:sym typeface="Century Gothic"/>
              </a:rPr>
              <a:t>IMF is actually an evolution of the Digital Cinema Package (DCP), which has been the standard for distributing theatrical content since 2012. Over the last few years, IMF has been adapted to suit the particular challenges of broadcast and online distribution. Specifically, it’s made it easier to manage and process multiple versions of a film or promo to fit, say, airline edits, special editions, alternate languages, or territorial compliance.</a:t>
            </a:r>
            <a:endParaRPr>
              <a:solidFill>
                <a:srgbClr val="333333"/>
              </a:solidFill>
              <a:latin typeface="Century Gothic"/>
              <a:ea typeface="Century Gothic"/>
              <a:cs typeface="Century Gothic"/>
              <a:sym typeface="Century Gothic"/>
            </a:endParaRPr>
          </a:p>
          <a:p>
            <a:pPr marL="0" lvl="0" indent="0" algn="just" rtl="0">
              <a:lnSpc>
                <a:spcPct val="163636"/>
              </a:lnSpc>
              <a:spcBef>
                <a:spcPts val="1500"/>
              </a:spcBef>
              <a:spcAft>
                <a:spcPts val="0"/>
              </a:spcAft>
              <a:buClr>
                <a:schemeClr val="dk1"/>
              </a:buClr>
              <a:buSzPts val="1100"/>
              <a:buFont typeface="Arial"/>
              <a:buNone/>
            </a:pPr>
            <a:r>
              <a:rPr lang="en-US">
                <a:solidFill>
                  <a:srgbClr val="333333"/>
                </a:solidFill>
                <a:latin typeface="Century Gothic"/>
                <a:ea typeface="Century Gothic"/>
                <a:cs typeface="Century Gothic"/>
                <a:sym typeface="Century Gothic"/>
              </a:rPr>
              <a:t>IMF gives teams a solid workflow that helps them stay consistent—even across different countries—as they tackle QC, mastering, and versioning for productions.</a:t>
            </a:r>
            <a:endParaRPr>
              <a:solidFill>
                <a:srgbClr val="333333"/>
              </a:solidFill>
              <a:latin typeface="Century Gothic"/>
              <a:ea typeface="Century Gothic"/>
              <a:cs typeface="Century Gothic"/>
              <a:sym typeface="Century Gothic"/>
            </a:endParaRPr>
          </a:p>
          <a:p>
            <a:pPr marL="0" lvl="0" indent="0" algn="just" rtl="0">
              <a:lnSpc>
                <a:spcPct val="115000"/>
              </a:lnSpc>
              <a:spcBef>
                <a:spcPts val="1500"/>
              </a:spcBef>
              <a:spcAft>
                <a:spcPts val="0"/>
              </a:spcAft>
              <a:buNone/>
            </a:pPr>
            <a:endParaRPr sz="1600">
              <a:latin typeface="Century Gothic"/>
              <a:ea typeface="Century Gothic"/>
              <a:cs typeface="Century Gothic"/>
              <a:sym typeface="Century Gothic"/>
            </a:endParaRPr>
          </a:p>
        </p:txBody>
      </p:sp>
      <p:sp>
        <p:nvSpPr>
          <p:cNvPr id="507" name="Google Shape;507;p60"/>
          <p:cNvSpPr txBox="1"/>
          <p:nvPr/>
        </p:nvSpPr>
        <p:spPr>
          <a:xfrm>
            <a:off x="83025" y="1156400"/>
            <a:ext cx="91602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b="1">
                <a:latin typeface="Century Gothic"/>
                <a:ea typeface="Century Gothic"/>
                <a:cs typeface="Century Gothic"/>
                <a:sym typeface="Century Gothic"/>
              </a:rPr>
              <a:t>TECHNICAL SPECIFICATIONS PACKAGING FOR NETFLIX CONTENT : VIDEO</a:t>
            </a:r>
            <a:endParaRPr sz="1700" b="1">
              <a:latin typeface="Century Gothic"/>
              <a:ea typeface="Century Gothic"/>
              <a:cs typeface="Century Gothic"/>
              <a:sym typeface="Century Gothic"/>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pic>
        <p:nvPicPr>
          <p:cNvPr id="512" name="Google Shape;512;p61"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513" name="Google Shape;513;p61"/>
          <p:cNvSpPr txBox="1"/>
          <p:nvPr/>
        </p:nvSpPr>
        <p:spPr>
          <a:xfrm>
            <a:off x="0" y="17700"/>
            <a:ext cx="10646100" cy="1077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POST PRODUCTION</a:t>
            </a:r>
            <a:endParaRPr sz="32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AUDIO VISUAL SESSION MANAGEMENT</a:t>
            </a:r>
            <a:endParaRPr sz="3200" b="1">
              <a:solidFill>
                <a:schemeClr val="dk1"/>
              </a:solidFill>
              <a:latin typeface="Century Gothic"/>
              <a:ea typeface="Century Gothic"/>
              <a:cs typeface="Century Gothic"/>
              <a:sym typeface="Century Gothic"/>
            </a:endParaRPr>
          </a:p>
        </p:txBody>
      </p:sp>
      <p:cxnSp>
        <p:nvCxnSpPr>
          <p:cNvPr id="514" name="Google Shape;514;p61"/>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sp>
        <p:nvSpPr>
          <p:cNvPr id="515" name="Google Shape;515;p61"/>
          <p:cNvSpPr txBox="1"/>
          <p:nvPr/>
        </p:nvSpPr>
        <p:spPr>
          <a:xfrm>
            <a:off x="83025" y="1023250"/>
            <a:ext cx="91602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b="1">
                <a:latin typeface="Century Gothic"/>
                <a:ea typeface="Century Gothic"/>
                <a:cs typeface="Century Gothic"/>
                <a:sym typeface="Century Gothic"/>
              </a:rPr>
              <a:t>TECHNICAL SPECIFICATIONS PACKAGING FOR NETFLIX CONTENT : VIDEO</a:t>
            </a:r>
            <a:endParaRPr sz="1700" b="1">
              <a:latin typeface="Century Gothic"/>
              <a:ea typeface="Century Gothic"/>
              <a:cs typeface="Century Gothic"/>
              <a:sym typeface="Century Gothic"/>
            </a:endParaRPr>
          </a:p>
        </p:txBody>
      </p:sp>
      <p:graphicFrame>
        <p:nvGraphicFramePr>
          <p:cNvPr id="516" name="Google Shape;516;p61"/>
          <p:cNvGraphicFramePr/>
          <p:nvPr/>
        </p:nvGraphicFramePr>
        <p:xfrm>
          <a:off x="530550" y="1602800"/>
          <a:ext cx="10115550" cy="4895850"/>
        </p:xfrm>
        <a:graphic>
          <a:graphicData uri="http://schemas.openxmlformats.org/drawingml/2006/table">
            <a:tbl>
              <a:tblPr>
                <a:noFill/>
                <a:tableStyleId>{3777D4D8-C9B0-4A07-BD07-8100F8E71889}</a:tableStyleId>
              </a:tblPr>
              <a:tblGrid>
                <a:gridCol w="3286125"/>
                <a:gridCol w="3419475"/>
                <a:gridCol w="3409950"/>
              </a:tblGrid>
              <a:tr h="285750">
                <a:tc gridSpan="3">
                  <a:txBody>
                    <a:bodyPr/>
                    <a:lstStyle/>
                    <a:p>
                      <a:pPr marL="0" lvl="0" indent="0" algn="l" rtl="0">
                        <a:spcBef>
                          <a:spcPts val="0"/>
                        </a:spcBef>
                        <a:spcAft>
                          <a:spcPts val="0"/>
                        </a:spcAft>
                        <a:buNone/>
                      </a:pPr>
                      <a:r>
                        <a:rPr lang="en-US" sz="1000" b="1"/>
                        <a:t>4K DCI Image Track</a:t>
                      </a:r>
                      <a:endParaRPr sz="1000" b="1"/>
                    </a:p>
                  </a:txBody>
                  <a:tcPr marL="9525" marR="9525" marT="95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CFE2F2"/>
                    </a:solidFill>
                  </a:tcPr>
                </a:tc>
                <a:tc hMerge="1">
                  <a:txBody>
                    <a:bodyPr/>
                    <a:lstStyle/>
                    <a:p>
                      <a:endParaRPr lang="en-US"/>
                    </a:p>
                  </a:txBody>
                  <a:tcPr/>
                </a:tc>
                <a:tc hMerge="1">
                  <a:txBody>
                    <a:bodyPr/>
                    <a:lstStyle/>
                    <a:p>
                      <a:endParaRPr lang="en-US"/>
                    </a:p>
                  </a:txBody>
                  <a:tcPr/>
                </a:tc>
              </a:tr>
              <a:tr h="285750">
                <a:tc>
                  <a:txBody>
                    <a:bodyPr/>
                    <a:lstStyle/>
                    <a:p>
                      <a:pPr marL="0" lvl="0" indent="0" algn="l" rtl="0">
                        <a:spcBef>
                          <a:spcPts val="0"/>
                        </a:spcBef>
                        <a:spcAft>
                          <a:spcPts val="0"/>
                        </a:spcAft>
                        <a:buNone/>
                      </a:pPr>
                      <a:r>
                        <a:rPr lang="en-US" sz="1000"/>
                        <a:t>Image Frame Width</a:t>
                      </a:r>
                      <a:endParaRPr sz="1000"/>
                    </a:p>
                  </a:txBody>
                  <a:tcPr marL="9525" marR="9525" marT="95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gridSpan="2">
                  <a:txBody>
                    <a:bodyPr/>
                    <a:lstStyle/>
                    <a:p>
                      <a:pPr marL="0" lvl="0" indent="0" algn="l" rtl="0">
                        <a:spcBef>
                          <a:spcPts val="0"/>
                        </a:spcBef>
                        <a:spcAft>
                          <a:spcPts val="0"/>
                        </a:spcAft>
                        <a:buNone/>
                      </a:pPr>
                      <a:r>
                        <a:rPr lang="en-US" sz="1000"/>
                        <a:t>4096</a:t>
                      </a:r>
                      <a:endParaRPr sz="1000"/>
                    </a:p>
                  </a:txBody>
                  <a:tcPr marL="9525" marR="9525" marT="95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hMerge="1">
                  <a:txBody>
                    <a:bodyPr/>
                    <a:lstStyle/>
                    <a:p>
                      <a:endParaRPr lang="en-US"/>
                    </a:p>
                  </a:txBody>
                  <a:tcPr/>
                </a:tc>
              </a:tr>
              <a:tr h="285750">
                <a:tc>
                  <a:txBody>
                    <a:bodyPr/>
                    <a:lstStyle/>
                    <a:p>
                      <a:pPr marL="0" lvl="0" indent="0" algn="l" rtl="0">
                        <a:spcBef>
                          <a:spcPts val="0"/>
                        </a:spcBef>
                        <a:spcAft>
                          <a:spcPts val="0"/>
                        </a:spcAft>
                        <a:buNone/>
                      </a:pPr>
                      <a:r>
                        <a:rPr lang="en-US" sz="1000"/>
                        <a:t>Image Frame Height</a:t>
                      </a:r>
                      <a:endParaRPr sz="1000"/>
                    </a:p>
                  </a:txBody>
                  <a:tcPr marL="9525" marR="9525" marT="95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gridSpan="2">
                  <a:txBody>
                    <a:bodyPr/>
                    <a:lstStyle/>
                    <a:p>
                      <a:pPr marL="0" lvl="0" indent="0" algn="l" rtl="0">
                        <a:spcBef>
                          <a:spcPts val="0"/>
                        </a:spcBef>
                        <a:spcAft>
                          <a:spcPts val="0"/>
                        </a:spcAft>
                        <a:buNone/>
                      </a:pPr>
                      <a:r>
                        <a:rPr lang="en-US" sz="1000"/>
                        <a:t>2160</a:t>
                      </a:r>
                      <a:endParaRPr sz="1000"/>
                    </a:p>
                  </a:txBody>
                  <a:tcPr marL="9525" marR="9525" marT="95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hMerge="1">
                  <a:txBody>
                    <a:bodyPr/>
                    <a:lstStyle/>
                    <a:p>
                      <a:endParaRPr lang="en-US"/>
                    </a:p>
                  </a:txBody>
                  <a:tcPr/>
                </a:tc>
              </a:tr>
              <a:tr h="285750">
                <a:tc>
                  <a:txBody>
                    <a:bodyPr/>
                    <a:lstStyle/>
                    <a:p>
                      <a:pPr marL="0" lvl="0" indent="0" algn="l" rtl="0">
                        <a:spcBef>
                          <a:spcPts val="0"/>
                        </a:spcBef>
                        <a:spcAft>
                          <a:spcPts val="0"/>
                        </a:spcAft>
                        <a:buNone/>
                      </a:pPr>
                      <a:r>
                        <a:rPr lang="en-US" sz="1000"/>
                        <a:t>Frame Rates</a:t>
                      </a:r>
                      <a:endParaRPr sz="1000"/>
                    </a:p>
                  </a:txBody>
                  <a:tcPr marL="9525" marR="9525" marT="95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gridSpan="2">
                  <a:txBody>
                    <a:bodyPr/>
                    <a:lstStyle/>
                    <a:p>
                      <a:pPr marL="0" lvl="0" indent="0" algn="l" rtl="0">
                        <a:spcBef>
                          <a:spcPts val="0"/>
                        </a:spcBef>
                        <a:spcAft>
                          <a:spcPts val="0"/>
                        </a:spcAft>
                        <a:buNone/>
                      </a:pPr>
                      <a:r>
                        <a:rPr lang="en-US" sz="1000"/>
                        <a:t>23.976 / 24 / 25 / 29.97 / 30 / 50 / 59.94 / 60</a:t>
                      </a:r>
                      <a:endParaRPr sz="1000"/>
                    </a:p>
                  </a:txBody>
                  <a:tcPr marL="9525" marR="9525" marT="95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hMerge="1">
                  <a:txBody>
                    <a:bodyPr/>
                    <a:lstStyle/>
                    <a:p>
                      <a:endParaRPr lang="en-US"/>
                    </a:p>
                  </a:txBody>
                  <a:tcPr/>
                </a:tc>
              </a:tr>
              <a:tr h="285750">
                <a:tc>
                  <a:txBody>
                    <a:bodyPr/>
                    <a:lstStyle/>
                    <a:p>
                      <a:pPr marL="0" lvl="0" indent="0" algn="l" rtl="0">
                        <a:spcBef>
                          <a:spcPts val="0"/>
                        </a:spcBef>
                        <a:spcAft>
                          <a:spcPts val="0"/>
                        </a:spcAft>
                        <a:buNone/>
                      </a:pPr>
                      <a:r>
                        <a:rPr lang="en-US" sz="1000"/>
                        <a:t>Frame Structure</a:t>
                      </a:r>
                      <a:endParaRPr sz="1000"/>
                    </a:p>
                  </a:txBody>
                  <a:tcPr marL="9525" marR="9525" marT="95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gridSpan="2">
                  <a:txBody>
                    <a:bodyPr/>
                    <a:lstStyle/>
                    <a:p>
                      <a:pPr marL="0" lvl="0" indent="0" algn="l" rtl="0">
                        <a:spcBef>
                          <a:spcPts val="0"/>
                        </a:spcBef>
                        <a:spcAft>
                          <a:spcPts val="0"/>
                        </a:spcAft>
                        <a:buNone/>
                      </a:pPr>
                      <a:r>
                        <a:rPr lang="en-US" sz="1000"/>
                        <a:t>Progressive</a:t>
                      </a:r>
                      <a:endParaRPr sz="1000"/>
                    </a:p>
                  </a:txBody>
                  <a:tcPr marL="9525" marR="9525" marT="95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hMerge="1">
                  <a:txBody>
                    <a:bodyPr/>
                    <a:lstStyle/>
                    <a:p>
                      <a:endParaRPr lang="en-US"/>
                    </a:p>
                  </a:txBody>
                  <a:tcPr/>
                </a:tc>
              </a:tr>
              <a:tr h="285750">
                <a:tc>
                  <a:txBody>
                    <a:bodyPr/>
                    <a:lstStyle/>
                    <a:p>
                      <a:pPr marL="0" lvl="0" indent="0" algn="l" rtl="0">
                        <a:spcBef>
                          <a:spcPts val="0"/>
                        </a:spcBef>
                        <a:spcAft>
                          <a:spcPts val="0"/>
                        </a:spcAft>
                        <a:buNone/>
                      </a:pPr>
                      <a:r>
                        <a:rPr lang="en-US" sz="1000"/>
                        <a:t>Stereoscopy</a:t>
                      </a:r>
                      <a:endParaRPr sz="1000"/>
                    </a:p>
                  </a:txBody>
                  <a:tcPr marL="9525" marR="9525" marT="95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gridSpan="2">
                  <a:txBody>
                    <a:bodyPr/>
                    <a:lstStyle/>
                    <a:p>
                      <a:pPr marL="0" lvl="0" indent="0" algn="l" rtl="0">
                        <a:spcBef>
                          <a:spcPts val="0"/>
                        </a:spcBef>
                        <a:spcAft>
                          <a:spcPts val="0"/>
                        </a:spcAft>
                        <a:buNone/>
                      </a:pPr>
                      <a:r>
                        <a:rPr lang="en-US" sz="1000"/>
                        <a:t>Monoscopic</a:t>
                      </a:r>
                      <a:endParaRPr sz="1000"/>
                    </a:p>
                  </a:txBody>
                  <a:tcPr marL="9525" marR="9525" marT="95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hMerge="1">
                  <a:txBody>
                    <a:bodyPr/>
                    <a:lstStyle/>
                    <a:p>
                      <a:endParaRPr lang="en-US"/>
                    </a:p>
                  </a:txBody>
                  <a:tcPr/>
                </a:tc>
              </a:tr>
              <a:tr h="285750">
                <a:tc rowSpan="4">
                  <a:txBody>
                    <a:bodyPr/>
                    <a:lstStyle/>
                    <a:p>
                      <a:pPr marL="0" lvl="0" indent="0" algn="l" rtl="0">
                        <a:spcBef>
                          <a:spcPts val="0"/>
                        </a:spcBef>
                        <a:spcAft>
                          <a:spcPts val="0"/>
                        </a:spcAft>
                        <a:buNone/>
                      </a:pPr>
                      <a:r>
                        <a:rPr lang="en-US" sz="1000"/>
                        <a:t>JPEG 2000 Profile</a:t>
                      </a:r>
                      <a:endParaRPr sz="1000"/>
                    </a:p>
                  </a:txBody>
                  <a:tcPr marL="9525" marR="9525" marT="95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gridSpan="2">
                  <a:txBody>
                    <a:bodyPr/>
                    <a:lstStyle/>
                    <a:p>
                      <a:pPr marL="0" lvl="0" indent="0" algn="l" rtl="0">
                        <a:spcBef>
                          <a:spcPts val="0"/>
                        </a:spcBef>
                        <a:spcAft>
                          <a:spcPts val="0"/>
                        </a:spcAft>
                        <a:buNone/>
                      </a:pPr>
                      <a:r>
                        <a:rPr lang="en-US" sz="1000"/>
                        <a:t>Frame rates up to 30 fps use:</a:t>
                      </a:r>
                      <a:endParaRPr sz="1000"/>
                    </a:p>
                  </a:txBody>
                  <a:tcPr marL="9525" marR="9525" marT="95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tcPr>
                </a:tc>
                <a:tc hMerge="1">
                  <a:txBody>
                    <a:bodyPr/>
                    <a:lstStyle/>
                    <a:p>
                      <a:endParaRPr lang="en-US"/>
                    </a:p>
                  </a:txBody>
                  <a:tcPr/>
                </a:tc>
              </a:tr>
              <a:tr h="295275">
                <a:tc vMerge="1">
                  <a:txBody>
                    <a:bodyPr/>
                    <a:lstStyle/>
                    <a:p>
                      <a:endParaRPr lang="en-US"/>
                    </a:p>
                  </a:txBody>
                  <a:tcPr/>
                </a:tc>
                <a:tc gridSpan="2">
                  <a:txBody>
                    <a:bodyPr/>
                    <a:lstStyle/>
                    <a:p>
                      <a:pPr marL="0" lvl="0" indent="0" algn="l" rtl="0">
                        <a:spcBef>
                          <a:spcPts val="0"/>
                        </a:spcBef>
                        <a:spcAft>
                          <a:spcPts val="0"/>
                        </a:spcAft>
                        <a:buNone/>
                      </a:pPr>
                      <a:r>
                        <a:rPr lang="en-US" sz="1000"/>
                        <a:t>●</a:t>
                      </a:r>
                      <a:r>
                        <a:rPr lang="en-US" sz="700">
                          <a:latin typeface="Times New Roman"/>
                          <a:ea typeface="Times New Roman"/>
                          <a:cs typeface="Times New Roman"/>
                          <a:sym typeface="Times New Roman"/>
                        </a:rPr>
                        <a:t>  	</a:t>
                      </a:r>
                      <a:r>
                        <a:rPr lang="en-US" sz="1000"/>
                        <a:t>4k IMF Single Title Lossy Profile Mainlevel 6 Sublevel 3 (max 800 Mbit/s)</a:t>
                      </a:r>
                      <a:endParaRPr sz="1000"/>
                    </a:p>
                  </a:txBody>
                  <a:tcPr marL="342900" marR="9525" marT="95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tcPr>
                </a:tc>
                <a:tc hMerge="1">
                  <a:txBody>
                    <a:bodyPr/>
                    <a:lstStyle/>
                    <a:p>
                      <a:endParaRPr lang="en-US"/>
                    </a:p>
                  </a:txBody>
                  <a:tcPr/>
                </a:tc>
              </a:tr>
              <a:tr h="295275">
                <a:tc vMerge="1">
                  <a:txBody>
                    <a:bodyPr/>
                    <a:lstStyle/>
                    <a:p>
                      <a:endParaRPr lang="en-US"/>
                    </a:p>
                  </a:txBody>
                  <a:tcPr/>
                </a:tc>
                <a:tc gridSpan="2">
                  <a:txBody>
                    <a:bodyPr/>
                    <a:lstStyle/>
                    <a:p>
                      <a:pPr marL="0" lvl="0" indent="0" algn="l" rtl="0">
                        <a:spcBef>
                          <a:spcPts val="0"/>
                        </a:spcBef>
                        <a:spcAft>
                          <a:spcPts val="0"/>
                        </a:spcAft>
                        <a:buNone/>
                      </a:pPr>
                      <a:r>
                        <a:rPr lang="en-US" sz="1000"/>
                        <a:t>Frame rates above 30 fps use:</a:t>
                      </a:r>
                      <a:endParaRPr sz="1000"/>
                    </a:p>
                  </a:txBody>
                  <a:tcPr marL="9525" marR="9525" marT="95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tcPr>
                </a:tc>
                <a:tc hMerge="1">
                  <a:txBody>
                    <a:bodyPr/>
                    <a:lstStyle/>
                    <a:p>
                      <a:endParaRPr lang="en-US"/>
                    </a:p>
                  </a:txBody>
                  <a:tcPr/>
                </a:tc>
              </a:tr>
              <a:tr h="295275">
                <a:tc vMerge="1">
                  <a:txBody>
                    <a:bodyPr/>
                    <a:lstStyle/>
                    <a:p>
                      <a:endParaRPr lang="en-US"/>
                    </a:p>
                  </a:txBody>
                  <a:tcPr/>
                </a:tc>
                <a:tc gridSpan="2">
                  <a:txBody>
                    <a:bodyPr/>
                    <a:lstStyle/>
                    <a:p>
                      <a:pPr marL="0" lvl="0" indent="0" algn="l" rtl="0">
                        <a:spcBef>
                          <a:spcPts val="0"/>
                        </a:spcBef>
                        <a:spcAft>
                          <a:spcPts val="0"/>
                        </a:spcAft>
                        <a:buNone/>
                      </a:pPr>
                      <a:r>
                        <a:rPr lang="en-US" sz="1000"/>
                        <a:t>●</a:t>
                      </a:r>
                      <a:r>
                        <a:rPr lang="en-US" sz="700">
                          <a:latin typeface="Times New Roman"/>
                          <a:ea typeface="Times New Roman"/>
                          <a:cs typeface="Times New Roman"/>
                          <a:sym typeface="Times New Roman"/>
                        </a:rPr>
                        <a:t>  	</a:t>
                      </a:r>
                      <a:r>
                        <a:rPr lang="en-US" sz="1000"/>
                        <a:t>4k IMF Single Title Lossy Profile Mainlevel 7 Sublevel 4 (max 1600 Mbit/s)</a:t>
                      </a:r>
                      <a:endParaRPr sz="1000"/>
                    </a:p>
                  </a:txBody>
                  <a:tcPr marL="342900" marR="9525" marT="95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B w="12650" cap="flat" cmpd="sng">
                      <a:solidFill>
                        <a:srgbClr val="000000"/>
                      </a:solidFill>
                      <a:prstDash val="solid"/>
                      <a:round/>
                      <a:headEnd type="none" w="sm" len="sm"/>
                      <a:tailEnd type="none" w="sm" len="sm"/>
                    </a:lnB>
                  </a:tcPr>
                </a:tc>
                <a:tc hMerge="1">
                  <a:txBody>
                    <a:bodyPr/>
                    <a:lstStyle/>
                    <a:p>
                      <a:endParaRPr lang="en-US"/>
                    </a:p>
                  </a:txBody>
                  <a:tcPr/>
                </a:tc>
              </a:tr>
              <a:tr h="285750">
                <a:tc>
                  <a:txBody>
                    <a:bodyPr/>
                    <a:lstStyle/>
                    <a:p>
                      <a:pPr marL="0" lvl="0" indent="0" algn="l" rtl="0">
                        <a:spcBef>
                          <a:spcPts val="0"/>
                        </a:spcBef>
                        <a:spcAft>
                          <a:spcPts val="0"/>
                        </a:spcAft>
                        <a:buNone/>
                      </a:pPr>
                      <a:r>
                        <a:rPr lang="en-US" sz="1000" b="1"/>
                        <a:t>Dynamic Range</a:t>
                      </a:r>
                      <a:endParaRPr sz="1000" b="1"/>
                    </a:p>
                  </a:txBody>
                  <a:tcPr marL="9525" marR="9525" marT="95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CFE2F2"/>
                    </a:solidFill>
                  </a:tcPr>
                </a:tc>
                <a:tc>
                  <a:txBody>
                    <a:bodyPr/>
                    <a:lstStyle/>
                    <a:p>
                      <a:pPr marL="0" lvl="0" indent="0" algn="l" rtl="0">
                        <a:spcBef>
                          <a:spcPts val="0"/>
                        </a:spcBef>
                        <a:spcAft>
                          <a:spcPts val="0"/>
                        </a:spcAft>
                        <a:buNone/>
                      </a:pPr>
                      <a:r>
                        <a:rPr lang="en-US" sz="1000" b="1"/>
                        <a:t>Dolby Vision</a:t>
                      </a:r>
                      <a:r>
                        <a:rPr lang="en-US" sz="600" b="1"/>
                        <a:t> </a:t>
                      </a:r>
                      <a:r>
                        <a:rPr lang="en-US" sz="1000" b="1"/>
                        <a:t>HDR</a:t>
                      </a:r>
                      <a:endParaRPr sz="1000" b="1"/>
                    </a:p>
                  </a:txBody>
                  <a:tcPr marL="9525" marR="9525" marT="95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CFE2F2"/>
                    </a:solidFill>
                  </a:tcPr>
                </a:tc>
                <a:tc>
                  <a:txBody>
                    <a:bodyPr/>
                    <a:lstStyle/>
                    <a:p>
                      <a:pPr marL="0" lvl="0" indent="0" algn="l" rtl="0">
                        <a:spcBef>
                          <a:spcPts val="0"/>
                        </a:spcBef>
                        <a:spcAft>
                          <a:spcPts val="0"/>
                        </a:spcAft>
                        <a:buNone/>
                      </a:pPr>
                      <a:r>
                        <a:rPr lang="en-US" sz="1000" b="1"/>
                        <a:t>SDR</a:t>
                      </a:r>
                      <a:endParaRPr sz="1000" b="1"/>
                    </a:p>
                  </a:txBody>
                  <a:tcPr marL="9525" marR="9525" marT="95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CFE2F2"/>
                    </a:solidFill>
                  </a:tcPr>
                </a:tc>
              </a:tr>
              <a:tr h="285750">
                <a:tc rowSpan="2">
                  <a:txBody>
                    <a:bodyPr/>
                    <a:lstStyle/>
                    <a:p>
                      <a:pPr marL="0" lvl="0" indent="0" algn="l" rtl="0">
                        <a:spcBef>
                          <a:spcPts val="0"/>
                        </a:spcBef>
                        <a:spcAft>
                          <a:spcPts val="0"/>
                        </a:spcAft>
                        <a:buNone/>
                      </a:pPr>
                      <a:r>
                        <a:rPr lang="en-US" sz="1000"/>
                        <a:t>Colorimetry</a:t>
                      </a:r>
                      <a:endParaRPr sz="1000"/>
                    </a:p>
                  </a:txBody>
                  <a:tcPr marL="9525" marR="9525" marT="95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rowSpan="2">
                  <a:txBody>
                    <a:bodyPr/>
                    <a:lstStyle/>
                    <a:p>
                      <a:pPr marL="0" lvl="0" indent="0" algn="l" rtl="0">
                        <a:spcBef>
                          <a:spcPts val="0"/>
                        </a:spcBef>
                        <a:spcAft>
                          <a:spcPts val="0"/>
                        </a:spcAft>
                        <a:buNone/>
                      </a:pPr>
                      <a:r>
                        <a:rPr lang="en-US" sz="1000"/>
                        <a:t>P3D65 / SMPTE ST 2084 (PQ)</a:t>
                      </a:r>
                      <a:endParaRPr sz="1000"/>
                    </a:p>
                  </a:txBody>
                  <a:tcPr marL="9525" marR="9525" marT="95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a:t>ITU-R BT.709 / D65 / ITU-R BT.1886</a:t>
                      </a:r>
                      <a:endParaRPr sz="1000"/>
                    </a:p>
                  </a:txBody>
                  <a:tcPr marL="9525" marR="9525" marT="95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tcPr>
                </a:tc>
              </a:tr>
              <a:tr h="295275">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None/>
                      </a:pPr>
                      <a:r>
                        <a:rPr lang="en-US" sz="1000"/>
                        <a:t>(Gamma 2.4)</a:t>
                      </a:r>
                      <a:endParaRPr sz="1000"/>
                    </a:p>
                  </a:txBody>
                  <a:tcPr marL="9525" marR="9525" marT="95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B w="12650" cap="flat" cmpd="sng">
                      <a:solidFill>
                        <a:srgbClr val="000000"/>
                      </a:solidFill>
                      <a:prstDash val="solid"/>
                      <a:round/>
                      <a:headEnd type="none" w="sm" len="sm"/>
                      <a:tailEnd type="none" w="sm" len="sm"/>
                    </a:lnB>
                  </a:tcPr>
                </a:tc>
              </a:tr>
              <a:tr h="285750">
                <a:tc>
                  <a:txBody>
                    <a:bodyPr/>
                    <a:lstStyle/>
                    <a:p>
                      <a:pPr marL="0" lvl="0" indent="0" algn="l" rtl="0">
                        <a:spcBef>
                          <a:spcPts val="0"/>
                        </a:spcBef>
                        <a:spcAft>
                          <a:spcPts val="0"/>
                        </a:spcAft>
                        <a:buNone/>
                      </a:pPr>
                      <a:r>
                        <a:rPr lang="en-US" sz="1000"/>
                        <a:t>Color Encoding</a:t>
                      </a:r>
                      <a:endParaRPr sz="1000"/>
                    </a:p>
                  </a:txBody>
                  <a:tcPr marL="9525" marR="9525" marT="95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a:t>RGB / 4:4:4 / Full Range</a:t>
                      </a:r>
                      <a:endParaRPr sz="1000"/>
                    </a:p>
                  </a:txBody>
                  <a:tcPr marL="9525" marR="9525" marT="95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a:t>RGB / 4:4:4 / Full Range</a:t>
                      </a:r>
                      <a:endParaRPr sz="1000"/>
                    </a:p>
                  </a:txBody>
                  <a:tcPr marL="9525" marR="9525" marT="95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r>
              <a:tr h="285750">
                <a:tc>
                  <a:txBody>
                    <a:bodyPr/>
                    <a:lstStyle/>
                    <a:p>
                      <a:pPr marL="0" lvl="0" indent="0" algn="l" rtl="0">
                        <a:spcBef>
                          <a:spcPts val="0"/>
                        </a:spcBef>
                        <a:spcAft>
                          <a:spcPts val="0"/>
                        </a:spcAft>
                        <a:buNone/>
                      </a:pPr>
                      <a:r>
                        <a:rPr lang="en-US" sz="1000"/>
                        <a:t>Pixel Bit Depth</a:t>
                      </a:r>
                      <a:endParaRPr sz="1000"/>
                    </a:p>
                  </a:txBody>
                  <a:tcPr marL="9525" marR="9525" marT="95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a:t>12 bit</a:t>
                      </a:r>
                      <a:endParaRPr sz="1000"/>
                    </a:p>
                  </a:txBody>
                  <a:tcPr marL="9525" marR="9525" marT="95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a:t>10 bit</a:t>
                      </a:r>
                      <a:endParaRPr sz="1000"/>
                    </a:p>
                  </a:txBody>
                  <a:tcPr marL="9525" marR="9525" marT="95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r>
              <a:tr h="285750">
                <a:tc>
                  <a:txBody>
                    <a:bodyPr/>
                    <a:lstStyle/>
                    <a:p>
                      <a:pPr marL="0" lvl="0" indent="0" algn="l" rtl="0">
                        <a:spcBef>
                          <a:spcPts val="0"/>
                        </a:spcBef>
                        <a:spcAft>
                          <a:spcPts val="0"/>
                        </a:spcAft>
                        <a:buNone/>
                      </a:pPr>
                      <a:r>
                        <a:rPr lang="en-US" sz="1000"/>
                        <a:t>Mastering Display Color Volume Metadata</a:t>
                      </a:r>
                      <a:endParaRPr sz="1000"/>
                    </a:p>
                  </a:txBody>
                  <a:tcPr marL="9525" marR="9525" marT="95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a:t>SMPTE ST-2086</a:t>
                      </a:r>
                      <a:endParaRPr sz="1000"/>
                    </a:p>
                  </a:txBody>
                  <a:tcPr marL="9525" marR="9525" marT="95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a:t>n/a</a:t>
                      </a:r>
                      <a:endParaRPr sz="1000"/>
                    </a:p>
                  </a:txBody>
                  <a:tcPr marL="9525" marR="9525" marT="95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r>
              <a:tr h="285750">
                <a:tc>
                  <a:txBody>
                    <a:bodyPr/>
                    <a:lstStyle/>
                    <a:p>
                      <a:pPr marL="0" lvl="0" indent="0" algn="l" rtl="0">
                        <a:spcBef>
                          <a:spcPts val="0"/>
                        </a:spcBef>
                        <a:spcAft>
                          <a:spcPts val="0"/>
                        </a:spcAft>
                        <a:buNone/>
                      </a:pPr>
                      <a:r>
                        <a:rPr lang="en-US" sz="1000"/>
                        <a:t>Dynamic Metadata for Color Volume Transformation</a:t>
                      </a:r>
                      <a:endParaRPr sz="1000"/>
                    </a:p>
                  </a:txBody>
                  <a:tcPr marL="9525" marR="9525" marT="95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a:t>Dolby Vision</a:t>
                      </a:r>
                      <a:r>
                        <a:rPr lang="en-US" sz="600"/>
                        <a:t>  </a:t>
                      </a:r>
                      <a:r>
                        <a:rPr lang="en-US" sz="1000"/>
                        <a:t>CM 2.9 or CM 4.0 mastering metadata.</a:t>
                      </a:r>
                      <a:endParaRPr sz="1000"/>
                    </a:p>
                  </a:txBody>
                  <a:tcPr marL="9525" marR="9525" marT="95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000"/>
                        <a:t>n/a</a:t>
                      </a:r>
                      <a:endParaRPr sz="1000"/>
                    </a:p>
                  </a:txBody>
                  <a:tcPr marL="9525" marR="9525" marT="9525" marB="914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521" name="Google Shape;521;p62"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522" name="Google Shape;522;p62"/>
          <p:cNvSpPr txBox="1"/>
          <p:nvPr/>
        </p:nvSpPr>
        <p:spPr>
          <a:xfrm>
            <a:off x="0" y="17700"/>
            <a:ext cx="10646100" cy="1077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POST PRODUCTION</a:t>
            </a:r>
            <a:endParaRPr sz="32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AUDIO VISUAL SESSION MANAGEMENT</a:t>
            </a:r>
            <a:endParaRPr sz="3200" b="1">
              <a:solidFill>
                <a:schemeClr val="dk1"/>
              </a:solidFill>
              <a:latin typeface="Century Gothic"/>
              <a:ea typeface="Century Gothic"/>
              <a:cs typeface="Century Gothic"/>
              <a:sym typeface="Century Gothic"/>
            </a:endParaRPr>
          </a:p>
        </p:txBody>
      </p:sp>
      <p:cxnSp>
        <p:nvCxnSpPr>
          <p:cNvPr id="523" name="Google Shape;523;p62"/>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sp>
        <p:nvSpPr>
          <p:cNvPr id="524" name="Google Shape;524;p62"/>
          <p:cNvSpPr txBox="1"/>
          <p:nvPr/>
        </p:nvSpPr>
        <p:spPr>
          <a:xfrm>
            <a:off x="290800" y="2144650"/>
            <a:ext cx="6979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graphicFrame>
        <p:nvGraphicFramePr>
          <p:cNvPr id="525" name="Google Shape;525;p62"/>
          <p:cNvGraphicFramePr/>
          <p:nvPr/>
        </p:nvGraphicFramePr>
        <p:xfrm>
          <a:off x="417425" y="1488650"/>
          <a:ext cx="5399450" cy="4871225"/>
        </p:xfrm>
        <a:graphic>
          <a:graphicData uri="http://schemas.openxmlformats.org/drawingml/2006/table">
            <a:tbl>
              <a:tblPr>
                <a:noFill/>
                <a:tableStyleId>{3777D4D8-C9B0-4A07-BD07-8100F8E71889}</a:tableStyleId>
              </a:tblPr>
              <a:tblGrid>
                <a:gridCol w="1526700"/>
                <a:gridCol w="3872750"/>
              </a:tblGrid>
              <a:tr h="1213625">
                <a:tc>
                  <a:txBody>
                    <a:bodyPr/>
                    <a:lstStyle/>
                    <a:p>
                      <a:pPr marL="63500" lvl="0" indent="0" algn="l" rtl="0">
                        <a:lnSpc>
                          <a:spcPct val="115000"/>
                        </a:lnSpc>
                        <a:spcBef>
                          <a:spcPts val="600"/>
                        </a:spcBef>
                        <a:spcAft>
                          <a:spcPts val="0"/>
                        </a:spcAft>
                        <a:buNone/>
                      </a:pPr>
                      <a:r>
                        <a:rPr lang="en-US" sz="1000" b="1"/>
                        <a:t>Audio Tracks Delivery</a:t>
                      </a:r>
                      <a:endParaRPr sz="1000" b="1"/>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94B4D5"/>
                    </a:solidFill>
                  </a:tcPr>
                </a:tc>
                <a:tc>
                  <a:txBody>
                    <a:bodyPr/>
                    <a:lstStyle/>
                    <a:p>
                      <a:pPr marL="0" lvl="0" indent="0" algn="l" rtl="0">
                        <a:lnSpc>
                          <a:spcPct val="115000"/>
                        </a:lnSpc>
                        <a:spcBef>
                          <a:spcPts val="0"/>
                        </a:spcBef>
                        <a:spcAft>
                          <a:spcPts val="0"/>
                        </a:spcAft>
                        <a:buNone/>
                      </a:pPr>
                      <a:r>
                        <a:rPr lang="en-US" sz="1000">
                          <a:latin typeface="Times New Roman"/>
                          <a:ea typeface="Times New Roman"/>
                          <a:cs typeface="Times New Roman"/>
                          <a:sym typeface="Times New Roman"/>
                        </a:rPr>
                        <a:t> </a:t>
                      </a:r>
                      <a:endParaRPr sz="1000">
                        <a:latin typeface="Times New Roman"/>
                        <a:ea typeface="Times New Roman"/>
                        <a:cs typeface="Times New Roman"/>
                        <a:sym typeface="Times New Roman"/>
                      </a:endParaRPr>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94B4D5"/>
                    </a:solidFill>
                  </a:tcPr>
                </a:tc>
              </a:tr>
              <a:tr h="944600">
                <a:tc>
                  <a:txBody>
                    <a:bodyPr/>
                    <a:lstStyle/>
                    <a:p>
                      <a:pPr marL="63500" lvl="0" indent="0" algn="l" rtl="0">
                        <a:lnSpc>
                          <a:spcPct val="115000"/>
                        </a:lnSpc>
                        <a:spcBef>
                          <a:spcPts val="600"/>
                        </a:spcBef>
                        <a:spcAft>
                          <a:spcPts val="0"/>
                        </a:spcAft>
                        <a:buNone/>
                      </a:pPr>
                      <a:r>
                        <a:rPr lang="en-US" sz="1000" b="1"/>
                        <a:t>Codec / Container</a:t>
                      </a:r>
                      <a:endParaRPr sz="1000" b="1"/>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63500" lvl="0" indent="0" algn="l" rtl="0">
                        <a:lnSpc>
                          <a:spcPct val="115000"/>
                        </a:lnSpc>
                        <a:spcBef>
                          <a:spcPts val="600"/>
                        </a:spcBef>
                        <a:spcAft>
                          <a:spcPts val="0"/>
                        </a:spcAft>
                        <a:buNone/>
                      </a:pPr>
                      <a:r>
                        <a:rPr lang="en-US" sz="1000"/>
                        <a:t>Uncompressed Linear PCM (.wav)</a:t>
                      </a:r>
                      <a:endParaRPr sz="100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r>
              <a:tr h="678250">
                <a:tc>
                  <a:txBody>
                    <a:bodyPr/>
                    <a:lstStyle/>
                    <a:p>
                      <a:pPr marL="63500" lvl="0" indent="0" algn="l" rtl="0">
                        <a:lnSpc>
                          <a:spcPct val="115000"/>
                        </a:lnSpc>
                        <a:spcBef>
                          <a:spcPts val="600"/>
                        </a:spcBef>
                        <a:spcAft>
                          <a:spcPts val="0"/>
                        </a:spcAft>
                        <a:buNone/>
                      </a:pPr>
                      <a:r>
                        <a:rPr lang="en-US" sz="1000" b="1"/>
                        <a:t>Bitrate</a:t>
                      </a:r>
                      <a:endParaRPr sz="1000" b="1"/>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63500" lvl="0" indent="0" algn="l" rtl="0">
                        <a:lnSpc>
                          <a:spcPct val="115000"/>
                        </a:lnSpc>
                        <a:spcBef>
                          <a:spcPts val="600"/>
                        </a:spcBef>
                        <a:spcAft>
                          <a:spcPts val="0"/>
                        </a:spcAft>
                        <a:buNone/>
                      </a:pPr>
                      <a:r>
                        <a:rPr lang="en-US" sz="1000"/>
                        <a:t>Highest Possible (CBR)</a:t>
                      </a:r>
                      <a:endParaRPr sz="100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r>
              <a:tr h="678250">
                <a:tc>
                  <a:txBody>
                    <a:bodyPr/>
                    <a:lstStyle/>
                    <a:p>
                      <a:pPr marL="63500" lvl="0" indent="0" algn="l" rtl="0">
                        <a:lnSpc>
                          <a:spcPct val="115000"/>
                        </a:lnSpc>
                        <a:spcBef>
                          <a:spcPts val="600"/>
                        </a:spcBef>
                        <a:spcAft>
                          <a:spcPts val="0"/>
                        </a:spcAft>
                        <a:buNone/>
                      </a:pPr>
                      <a:r>
                        <a:rPr lang="en-US" sz="1000" b="1"/>
                        <a:t>Sample Rate</a:t>
                      </a:r>
                      <a:endParaRPr sz="1000" b="1"/>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63500" lvl="0" indent="0" algn="l" rtl="0">
                        <a:lnSpc>
                          <a:spcPct val="115000"/>
                        </a:lnSpc>
                        <a:spcBef>
                          <a:spcPts val="600"/>
                        </a:spcBef>
                        <a:spcAft>
                          <a:spcPts val="0"/>
                        </a:spcAft>
                        <a:buNone/>
                      </a:pPr>
                      <a:r>
                        <a:rPr lang="en-US" sz="1000"/>
                        <a:t>48kHz</a:t>
                      </a:r>
                      <a:endParaRPr sz="100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r>
              <a:tr h="678250">
                <a:tc>
                  <a:txBody>
                    <a:bodyPr/>
                    <a:lstStyle/>
                    <a:p>
                      <a:pPr marL="63500" lvl="0" indent="0" algn="l" rtl="0">
                        <a:lnSpc>
                          <a:spcPct val="115000"/>
                        </a:lnSpc>
                        <a:spcBef>
                          <a:spcPts val="600"/>
                        </a:spcBef>
                        <a:spcAft>
                          <a:spcPts val="0"/>
                        </a:spcAft>
                        <a:buNone/>
                      </a:pPr>
                      <a:r>
                        <a:rPr lang="en-US" sz="1000" b="1"/>
                        <a:t>Bit Depth</a:t>
                      </a:r>
                      <a:endParaRPr sz="1000" b="1"/>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63500" lvl="0" indent="0" algn="l" rtl="0">
                        <a:lnSpc>
                          <a:spcPct val="115000"/>
                        </a:lnSpc>
                        <a:spcBef>
                          <a:spcPts val="600"/>
                        </a:spcBef>
                        <a:spcAft>
                          <a:spcPts val="0"/>
                        </a:spcAft>
                        <a:buNone/>
                      </a:pPr>
                      <a:r>
                        <a:rPr lang="en-US" sz="1000"/>
                        <a:t>16bit / 24bit</a:t>
                      </a:r>
                      <a:endParaRPr sz="100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r>
              <a:tr h="678250">
                <a:tc>
                  <a:txBody>
                    <a:bodyPr/>
                    <a:lstStyle/>
                    <a:p>
                      <a:pPr marL="63500" lvl="0" indent="0" algn="l" rtl="0">
                        <a:lnSpc>
                          <a:spcPct val="115000"/>
                        </a:lnSpc>
                        <a:spcBef>
                          <a:spcPts val="600"/>
                        </a:spcBef>
                        <a:spcAft>
                          <a:spcPts val="0"/>
                        </a:spcAft>
                        <a:buNone/>
                      </a:pPr>
                      <a:r>
                        <a:rPr lang="en-US" sz="1000" b="1"/>
                        <a:t>Channel Count</a:t>
                      </a:r>
                      <a:endParaRPr sz="1000" b="1"/>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63500" lvl="0" indent="0" algn="l" rtl="0">
                        <a:lnSpc>
                          <a:spcPct val="115000"/>
                        </a:lnSpc>
                        <a:spcBef>
                          <a:spcPts val="600"/>
                        </a:spcBef>
                        <a:spcAft>
                          <a:spcPts val="0"/>
                        </a:spcAft>
                        <a:buNone/>
                      </a:pPr>
                      <a:r>
                        <a:rPr lang="en-US" sz="1000"/>
                        <a:t>2, 6 or 8</a:t>
                      </a:r>
                      <a:endParaRPr sz="100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r>
            </a:tbl>
          </a:graphicData>
        </a:graphic>
      </p:graphicFrame>
      <p:sp>
        <p:nvSpPr>
          <p:cNvPr id="526" name="Google Shape;526;p62"/>
          <p:cNvSpPr txBox="1"/>
          <p:nvPr/>
        </p:nvSpPr>
        <p:spPr>
          <a:xfrm>
            <a:off x="6029750" y="1400300"/>
            <a:ext cx="4163400" cy="514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Channel Mapping	</a:t>
            </a:r>
            <a:endParaRPr/>
          </a:p>
          <a:p>
            <a:pPr marL="0" lvl="0" indent="0" algn="l" rtl="0">
              <a:spcBef>
                <a:spcPts val="0"/>
              </a:spcBef>
              <a:spcAft>
                <a:spcPts val="0"/>
              </a:spcAft>
              <a:buNone/>
            </a:pPr>
            <a:r>
              <a:rPr lang="en-US"/>
              <a:t>2.0	Only:</a:t>
            </a:r>
            <a:endParaRPr/>
          </a:p>
          <a:p>
            <a:pPr marL="0" lvl="0" indent="0" algn="l" rtl="0">
              <a:spcBef>
                <a:spcPts val="0"/>
              </a:spcBef>
              <a:spcAft>
                <a:spcPts val="0"/>
              </a:spcAft>
              <a:buNone/>
            </a:pPr>
            <a:endParaRPr/>
          </a:p>
          <a:p>
            <a:pPr marL="0" lvl="0" indent="0" algn="l" rtl="0">
              <a:spcBef>
                <a:spcPts val="0"/>
              </a:spcBef>
              <a:spcAft>
                <a:spcPts val="0"/>
              </a:spcAft>
              <a:buNone/>
            </a:pPr>
            <a:r>
              <a:rPr lang="en-US"/>
              <a:t>●	Channel 1 – Stereo Left</a:t>
            </a:r>
            <a:endParaRPr/>
          </a:p>
          <a:p>
            <a:pPr marL="0" lvl="0" indent="0" algn="l" rtl="0">
              <a:spcBef>
                <a:spcPts val="0"/>
              </a:spcBef>
              <a:spcAft>
                <a:spcPts val="0"/>
              </a:spcAft>
              <a:buNone/>
            </a:pPr>
            <a:r>
              <a:rPr lang="en-US"/>
              <a:t>●	Channel 2 – Stereo Right</a:t>
            </a:r>
            <a:endParaRPr/>
          </a:p>
          <a:p>
            <a:pPr marL="0" lvl="0" indent="0" algn="l" rtl="0">
              <a:spcBef>
                <a:spcPts val="0"/>
              </a:spcBef>
              <a:spcAft>
                <a:spcPts val="0"/>
              </a:spcAft>
              <a:buNone/>
            </a:pPr>
            <a:endParaRPr/>
          </a:p>
          <a:p>
            <a:pPr marL="0" lvl="0" indent="0" algn="l" rtl="0">
              <a:spcBef>
                <a:spcPts val="0"/>
              </a:spcBef>
              <a:spcAft>
                <a:spcPts val="0"/>
              </a:spcAft>
              <a:buNone/>
            </a:pPr>
            <a:r>
              <a:rPr lang="en-US"/>
              <a:t>5.1	Only:</a:t>
            </a:r>
            <a:endParaRPr/>
          </a:p>
          <a:p>
            <a:pPr marL="0" lvl="0" indent="0" algn="l" rtl="0">
              <a:spcBef>
                <a:spcPts val="0"/>
              </a:spcBef>
              <a:spcAft>
                <a:spcPts val="0"/>
              </a:spcAft>
              <a:buNone/>
            </a:pPr>
            <a:r>
              <a:rPr lang="en-US"/>
              <a:t>●	Channel 1 – Left</a:t>
            </a:r>
            <a:endParaRPr/>
          </a:p>
          <a:p>
            <a:pPr marL="0" lvl="0" indent="0" algn="l" rtl="0">
              <a:spcBef>
                <a:spcPts val="0"/>
              </a:spcBef>
              <a:spcAft>
                <a:spcPts val="0"/>
              </a:spcAft>
              <a:buNone/>
            </a:pPr>
            <a:r>
              <a:rPr lang="en-US"/>
              <a:t>●	Channel 2 – Right</a:t>
            </a:r>
            <a:endParaRPr/>
          </a:p>
          <a:p>
            <a:pPr marL="0" lvl="0" indent="0" algn="l" rtl="0">
              <a:spcBef>
                <a:spcPts val="0"/>
              </a:spcBef>
              <a:spcAft>
                <a:spcPts val="0"/>
              </a:spcAft>
              <a:buNone/>
            </a:pPr>
            <a:r>
              <a:rPr lang="en-US"/>
              <a:t>●	Channel 3 – Center</a:t>
            </a:r>
            <a:endParaRPr/>
          </a:p>
          <a:p>
            <a:pPr marL="0" lvl="0" indent="0" algn="l" rtl="0">
              <a:spcBef>
                <a:spcPts val="0"/>
              </a:spcBef>
              <a:spcAft>
                <a:spcPts val="0"/>
              </a:spcAft>
              <a:buNone/>
            </a:pPr>
            <a:r>
              <a:rPr lang="en-US"/>
              <a:t>●	Channel 4 – LFE</a:t>
            </a:r>
            <a:endParaRPr/>
          </a:p>
          <a:p>
            <a:pPr marL="0" lvl="0" indent="0" algn="l" rtl="0">
              <a:spcBef>
                <a:spcPts val="0"/>
              </a:spcBef>
              <a:spcAft>
                <a:spcPts val="0"/>
              </a:spcAft>
              <a:buNone/>
            </a:pPr>
            <a:r>
              <a:rPr lang="en-US"/>
              <a:t>●	Channel 5 – Left Surround</a:t>
            </a:r>
            <a:endParaRPr/>
          </a:p>
          <a:p>
            <a:pPr marL="0" lvl="0" indent="0" algn="l" rtl="0">
              <a:spcBef>
                <a:spcPts val="0"/>
              </a:spcBef>
              <a:spcAft>
                <a:spcPts val="0"/>
              </a:spcAft>
              <a:buNone/>
            </a:pPr>
            <a:r>
              <a:rPr lang="en-US"/>
              <a:t>●	Channel 6 – Right Surround</a:t>
            </a:r>
            <a:endParaRPr/>
          </a:p>
          <a:p>
            <a:pPr marL="0" lvl="0" indent="0" algn="l" rtl="0">
              <a:spcBef>
                <a:spcPts val="0"/>
              </a:spcBef>
              <a:spcAft>
                <a:spcPts val="0"/>
              </a:spcAft>
              <a:buNone/>
            </a:pPr>
            <a:endParaRPr/>
          </a:p>
          <a:p>
            <a:pPr marL="0" lvl="0" indent="0" algn="l" rtl="0">
              <a:spcBef>
                <a:spcPts val="0"/>
              </a:spcBef>
              <a:spcAft>
                <a:spcPts val="0"/>
              </a:spcAft>
              <a:buNone/>
            </a:pPr>
            <a:r>
              <a:rPr lang="en-US"/>
              <a:t>5.1 + 2.0:</a:t>
            </a:r>
            <a:endParaRPr/>
          </a:p>
          <a:p>
            <a:pPr marL="0" lvl="0" indent="0" algn="l" rtl="0">
              <a:spcBef>
                <a:spcPts val="0"/>
              </a:spcBef>
              <a:spcAft>
                <a:spcPts val="0"/>
              </a:spcAft>
              <a:buNone/>
            </a:pPr>
            <a:r>
              <a:rPr lang="en-US"/>
              <a:t>●	Channel 1 – Left</a:t>
            </a:r>
            <a:endParaRPr/>
          </a:p>
          <a:p>
            <a:pPr marL="0" lvl="0" indent="0" algn="l" rtl="0">
              <a:spcBef>
                <a:spcPts val="0"/>
              </a:spcBef>
              <a:spcAft>
                <a:spcPts val="0"/>
              </a:spcAft>
              <a:buNone/>
            </a:pPr>
            <a:r>
              <a:rPr lang="en-US"/>
              <a:t>●	Channel 2 – Right</a:t>
            </a:r>
            <a:endParaRPr/>
          </a:p>
          <a:p>
            <a:pPr marL="0" lvl="0" indent="0" algn="l" rtl="0">
              <a:spcBef>
                <a:spcPts val="0"/>
              </a:spcBef>
              <a:spcAft>
                <a:spcPts val="0"/>
              </a:spcAft>
              <a:buNone/>
            </a:pPr>
            <a:r>
              <a:rPr lang="en-US"/>
              <a:t>●	Channel 3 – Center</a:t>
            </a:r>
            <a:endParaRPr/>
          </a:p>
          <a:p>
            <a:pPr marL="0" lvl="0" indent="0" algn="l" rtl="0">
              <a:spcBef>
                <a:spcPts val="0"/>
              </a:spcBef>
              <a:spcAft>
                <a:spcPts val="0"/>
              </a:spcAft>
              <a:buNone/>
            </a:pPr>
            <a:r>
              <a:rPr lang="en-US"/>
              <a:t>●	Channel 4 – LFE</a:t>
            </a:r>
            <a:endParaRPr/>
          </a:p>
          <a:p>
            <a:pPr marL="0" lvl="0" indent="0" algn="l" rtl="0">
              <a:spcBef>
                <a:spcPts val="0"/>
              </a:spcBef>
              <a:spcAft>
                <a:spcPts val="0"/>
              </a:spcAft>
              <a:buNone/>
            </a:pPr>
            <a:r>
              <a:rPr lang="en-US"/>
              <a:t>●	Channel 5 – Left Surround</a:t>
            </a:r>
            <a:endParaRPr/>
          </a:p>
          <a:p>
            <a:pPr marL="0" lvl="0" indent="0" algn="l" rtl="0">
              <a:spcBef>
                <a:spcPts val="0"/>
              </a:spcBef>
              <a:spcAft>
                <a:spcPts val="0"/>
              </a:spcAft>
              <a:buNone/>
            </a:pPr>
            <a:r>
              <a:rPr lang="en-US"/>
              <a:t>●	Channel 6 – Right Surround</a:t>
            </a:r>
            <a:endParaRPr/>
          </a:p>
          <a:p>
            <a:pPr marL="0" lvl="0" indent="0" algn="l" rtl="0">
              <a:spcBef>
                <a:spcPts val="0"/>
              </a:spcBef>
              <a:spcAft>
                <a:spcPts val="0"/>
              </a:spcAft>
              <a:buNone/>
            </a:pPr>
            <a:r>
              <a:rPr lang="en-US"/>
              <a:t>●	Channel 7 - Stereo Left</a:t>
            </a:r>
            <a:endParaRPr/>
          </a:p>
          <a:p>
            <a:pPr marL="0" lvl="0" indent="0" algn="l" rtl="0">
              <a:spcBef>
                <a:spcPts val="0"/>
              </a:spcBef>
              <a:spcAft>
                <a:spcPts val="0"/>
              </a:spcAft>
              <a:buNone/>
            </a:pPr>
            <a:r>
              <a:rPr lang="en-US"/>
              <a:t>●	Channel 8 - Stereo Right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18"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124" name="Google Shape;124;p18"/>
          <p:cNvSpPr txBox="1"/>
          <p:nvPr/>
        </p:nvSpPr>
        <p:spPr>
          <a:xfrm>
            <a:off x="0" y="17700"/>
            <a:ext cx="106461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HIVENTY - AMBITION</a:t>
            </a:r>
            <a:endParaRPr sz="3200" b="1">
              <a:solidFill>
                <a:schemeClr val="dk1"/>
              </a:solidFill>
              <a:latin typeface="Century Gothic"/>
              <a:ea typeface="Century Gothic"/>
              <a:cs typeface="Century Gothic"/>
              <a:sym typeface="Century Gothic"/>
            </a:endParaRPr>
          </a:p>
        </p:txBody>
      </p:sp>
      <p:cxnSp>
        <p:nvCxnSpPr>
          <p:cNvPr id="125" name="Google Shape;125;p18"/>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sp>
        <p:nvSpPr>
          <p:cNvPr id="126" name="Google Shape;126;p18"/>
          <p:cNvSpPr txBox="1"/>
          <p:nvPr/>
        </p:nvSpPr>
        <p:spPr>
          <a:xfrm>
            <a:off x="185950" y="798450"/>
            <a:ext cx="10828500" cy="3737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800">
                <a:solidFill>
                  <a:schemeClr val="dk1"/>
                </a:solidFill>
                <a:latin typeface="Century Gothic"/>
                <a:ea typeface="Century Gothic"/>
                <a:cs typeface="Century Gothic"/>
                <a:sym typeface="Century Gothic"/>
              </a:rPr>
              <a:t>AMBITION OF THE GROUP</a:t>
            </a:r>
            <a:endParaRPr sz="1800">
              <a:solidFill>
                <a:schemeClr val="dk1"/>
              </a:solidFill>
              <a:latin typeface="Century Gothic"/>
              <a:ea typeface="Century Gothic"/>
              <a:cs typeface="Century Gothic"/>
              <a:sym typeface="Century Gothic"/>
            </a:endParaRPr>
          </a:p>
          <a:p>
            <a:pPr marL="0" lvl="0" indent="0" algn="l" rtl="0">
              <a:lnSpc>
                <a:spcPct val="115000"/>
              </a:lnSpc>
              <a:spcBef>
                <a:spcPts val="1200"/>
              </a:spcBef>
              <a:spcAft>
                <a:spcPts val="0"/>
              </a:spcAft>
              <a:buClr>
                <a:schemeClr val="dk1"/>
              </a:buClr>
              <a:buSzPts val="1100"/>
              <a:buFont typeface="Arial"/>
              <a:buNone/>
            </a:pPr>
            <a:r>
              <a:rPr lang="en-US" sz="1800">
                <a:solidFill>
                  <a:schemeClr val="dk1"/>
                </a:solidFill>
                <a:latin typeface="Century Gothic"/>
                <a:ea typeface="Century Gothic"/>
                <a:cs typeface="Century Gothic"/>
                <a:sym typeface="Century Gothic"/>
              </a:rPr>
              <a:t>Trusted partner to the entertainment industry on our 4 core businesses: </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120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Trusted partner to achieve content partner’s creations (Post-production)</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Trusted partner to deliver contents on all media (Content Distribution)</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Trusted partner to deliver contents to all audiences worldwide (Localization)</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Trusted partner to preserve contents over the time (Classics)</a:t>
            </a:r>
            <a:endParaRPr sz="1800">
              <a:solidFill>
                <a:schemeClr val="dk1"/>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None/>
            </a:pPr>
            <a:endParaRPr sz="180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US" sz="1800">
                <a:solidFill>
                  <a:schemeClr val="dk1"/>
                </a:solidFill>
                <a:latin typeface="Century Gothic"/>
                <a:ea typeface="Century Gothic"/>
                <a:cs typeface="Century Gothic"/>
                <a:sym typeface="Century Gothic"/>
              </a:rPr>
              <a:t>=&gt; Help Content owners to create and sell their programs worldwide</a:t>
            </a:r>
            <a:endParaRPr sz="1800">
              <a:solidFill>
                <a:schemeClr val="dk1"/>
              </a:solidFill>
              <a:latin typeface="Century Gothic"/>
              <a:ea typeface="Century Gothic"/>
              <a:cs typeface="Century Gothic"/>
              <a:sym typeface="Century Gothic"/>
            </a:endParaRPr>
          </a:p>
          <a:p>
            <a:pPr marL="0" lvl="0" indent="0" algn="l" rtl="0">
              <a:lnSpc>
                <a:spcPct val="115000"/>
              </a:lnSpc>
              <a:spcBef>
                <a:spcPts val="1200"/>
              </a:spcBef>
              <a:spcAft>
                <a:spcPts val="0"/>
              </a:spcAft>
              <a:buNone/>
            </a:pPr>
            <a:r>
              <a:rPr lang="en-US" sz="1800">
                <a:solidFill>
                  <a:schemeClr val="dk1"/>
                </a:solidFill>
                <a:latin typeface="Century Gothic"/>
                <a:ea typeface="Century Gothic"/>
                <a:cs typeface="Century Gothic"/>
                <a:sym typeface="Century Gothic"/>
              </a:rPr>
              <a:t>=&gt; You produce and sell, we care about all the rest</a:t>
            </a:r>
            <a:endParaRPr sz="1800">
              <a:solidFill>
                <a:schemeClr val="dk1"/>
              </a:solidFill>
              <a:latin typeface="Century Gothic"/>
              <a:ea typeface="Century Gothic"/>
              <a:cs typeface="Century Gothic"/>
              <a:sym typeface="Century Gothic"/>
            </a:endParaRPr>
          </a:p>
          <a:p>
            <a:pPr marL="0" lvl="0" indent="0" algn="l" rtl="0">
              <a:spcBef>
                <a:spcPts val="1200"/>
              </a:spcBef>
              <a:spcAft>
                <a:spcPts val="0"/>
              </a:spcAft>
              <a:buNone/>
            </a:pPr>
            <a:endParaRPr sz="1800">
              <a:latin typeface="Century Gothic"/>
              <a:ea typeface="Century Gothic"/>
              <a:cs typeface="Century Gothic"/>
              <a:sym typeface="Century Gothic"/>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31" name="Google Shape;531;p63"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532" name="Google Shape;532;p63"/>
          <p:cNvSpPr txBox="1"/>
          <p:nvPr/>
        </p:nvSpPr>
        <p:spPr>
          <a:xfrm>
            <a:off x="0" y="17700"/>
            <a:ext cx="10646100" cy="1077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POST PRODUCTION</a:t>
            </a:r>
            <a:endParaRPr sz="32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AUDIO VISUAL SESSION MANAGEMENT</a:t>
            </a:r>
            <a:endParaRPr sz="3200" b="1">
              <a:solidFill>
                <a:schemeClr val="dk1"/>
              </a:solidFill>
              <a:latin typeface="Century Gothic"/>
              <a:ea typeface="Century Gothic"/>
              <a:cs typeface="Century Gothic"/>
              <a:sym typeface="Century Gothic"/>
            </a:endParaRPr>
          </a:p>
        </p:txBody>
      </p:sp>
      <p:cxnSp>
        <p:nvCxnSpPr>
          <p:cNvPr id="533" name="Google Shape;533;p63"/>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sp>
        <p:nvSpPr>
          <p:cNvPr id="534" name="Google Shape;534;p63"/>
          <p:cNvSpPr txBox="1"/>
          <p:nvPr/>
        </p:nvSpPr>
        <p:spPr>
          <a:xfrm>
            <a:off x="290875" y="1825800"/>
            <a:ext cx="4240500" cy="5067000"/>
          </a:xfrm>
          <a:prstGeom prst="rect">
            <a:avLst/>
          </a:prstGeom>
          <a:noFill/>
          <a:ln>
            <a:noFill/>
          </a:ln>
        </p:spPr>
        <p:txBody>
          <a:bodyPr spcFirstLastPara="1" wrap="square" lIns="91425" tIns="91425" rIns="91425" bIns="91425" anchor="t" anchorCtr="0">
            <a:spAutoFit/>
          </a:bodyPr>
          <a:lstStyle/>
          <a:p>
            <a:pPr marL="0" lvl="0" indent="0" algn="just" rtl="0">
              <a:lnSpc>
                <a:spcPct val="102999"/>
              </a:lnSpc>
              <a:spcBef>
                <a:spcPts val="1500"/>
              </a:spcBef>
              <a:spcAft>
                <a:spcPts val="0"/>
              </a:spcAft>
              <a:buNone/>
            </a:pPr>
            <a:r>
              <a:rPr lang="en-US" sz="1800">
                <a:solidFill>
                  <a:schemeClr val="dk1"/>
                </a:solidFill>
                <a:latin typeface="Century Gothic"/>
                <a:ea typeface="Century Gothic"/>
                <a:cs typeface="Century Gothic"/>
                <a:sym typeface="Century Gothic"/>
              </a:rPr>
              <a:t>Production materials should have “human readable” filenames, avoid using proprietary catalog IDs and should contain all of the following information:</a:t>
            </a:r>
            <a:endParaRPr sz="1800">
              <a:solidFill>
                <a:schemeClr val="dk1"/>
              </a:solidFill>
              <a:latin typeface="Century Gothic"/>
              <a:ea typeface="Century Gothic"/>
              <a:cs typeface="Century Gothic"/>
              <a:sym typeface="Century Gothic"/>
            </a:endParaRPr>
          </a:p>
          <a:p>
            <a:pPr marL="25400" lvl="0" indent="0" algn="l" rtl="0">
              <a:lnSpc>
                <a:spcPct val="115000"/>
              </a:lnSpc>
              <a:spcBef>
                <a:spcPts val="300"/>
              </a:spcBef>
              <a:spcAft>
                <a:spcPts val="0"/>
              </a:spcAft>
              <a:buNone/>
            </a:pPr>
            <a:endParaRPr sz="1000" b="1">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700" b="1">
                <a:latin typeface="Century Gothic"/>
                <a:ea typeface="Century Gothic"/>
                <a:cs typeface="Century Gothic"/>
                <a:sym typeface="Century Gothic"/>
              </a:rPr>
              <a:t>Project Title</a:t>
            </a:r>
            <a:endParaRPr sz="1700" b="1">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700" b="1">
                <a:latin typeface="Century Gothic"/>
                <a:ea typeface="Century Gothic"/>
                <a:cs typeface="Century Gothic"/>
                <a:sym typeface="Century Gothic"/>
              </a:rPr>
              <a:t>Season # / Episode # / Longplay</a:t>
            </a:r>
            <a:endParaRPr sz="1700" b="1">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700" b="1">
                <a:latin typeface="Century Gothic"/>
                <a:ea typeface="Century Gothic"/>
                <a:cs typeface="Century Gothic"/>
                <a:sym typeface="Century Gothic"/>
              </a:rPr>
              <a:t>Picture Sync Time Code Rate</a:t>
            </a:r>
            <a:endParaRPr sz="1700" b="1">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700" b="1">
                <a:latin typeface="Century Gothic"/>
                <a:ea typeface="Century Gothic"/>
                <a:cs typeface="Century Gothic"/>
                <a:sym typeface="Century Gothic"/>
              </a:rPr>
              <a:t>Asset Type</a:t>
            </a:r>
            <a:endParaRPr sz="1700" b="1">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700" b="1">
                <a:latin typeface="Century Gothic"/>
                <a:ea typeface="Century Gothic"/>
                <a:cs typeface="Century Gothic"/>
                <a:sym typeface="Century Gothic"/>
              </a:rPr>
              <a:t>Soundfield Type</a:t>
            </a:r>
            <a:endParaRPr sz="1700" b="1">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700" b="1">
                <a:latin typeface="Century Gothic"/>
                <a:ea typeface="Century Gothic"/>
                <a:cs typeface="Century Gothic"/>
                <a:sym typeface="Century Gothic"/>
              </a:rPr>
              <a:t>No. of Channels</a:t>
            </a:r>
            <a:endParaRPr sz="1700" b="1">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700" b="1">
                <a:latin typeface="Century Gothic"/>
                <a:ea typeface="Century Gothic"/>
                <a:cs typeface="Century Gothic"/>
                <a:sym typeface="Century Gothic"/>
              </a:rPr>
              <a:t>Sample Rate</a:t>
            </a:r>
            <a:endParaRPr sz="1700" b="1">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700" b="1">
                <a:latin typeface="Century Gothic"/>
                <a:ea typeface="Century Gothic"/>
                <a:cs typeface="Century Gothic"/>
                <a:sym typeface="Century Gothic"/>
              </a:rPr>
              <a:t>Bit Depth</a:t>
            </a:r>
            <a:endParaRPr sz="1700" b="1">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700" b="1">
                <a:latin typeface="Century Gothic"/>
                <a:ea typeface="Century Gothic"/>
                <a:cs typeface="Century Gothic"/>
                <a:sym typeface="Century Gothic"/>
              </a:rPr>
              <a:t>Channel/Track Mapping</a:t>
            </a:r>
            <a:endParaRPr sz="1700" b="1">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700" b="1">
                <a:latin typeface="Century Gothic"/>
                <a:ea typeface="Century Gothic"/>
                <a:cs typeface="Century Gothic"/>
                <a:sym typeface="Century Gothic"/>
              </a:rPr>
              <a:t>Version # (for Mixes or Stems)</a:t>
            </a:r>
            <a:endParaRPr sz="1700" b="1">
              <a:latin typeface="Century Gothic"/>
              <a:ea typeface="Century Gothic"/>
              <a:cs typeface="Century Gothic"/>
              <a:sym typeface="Century Gothic"/>
            </a:endParaRPr>
          </a:p>
          <a:p>
            <a:pPr marL="0" lvl="0" indent="0" algn="just" rtl="0">
              <a:lnSpc>
                <a:spcPct val="102999"/>
              </a:lnSpc>
              <a:spcBef>
                <a:spcPts val="1500"/>
              </a:spcBef>
              <a:spcAft>
                <a:spcPts val="0"/>
              </a:spcAft>
              <a:buNone/>
            </a:pPr>
            <a:endParaRPr sz="1800">
              <a:solidFill>
                <a:schemeClr val="dk1"/>
              </a:solidFill>
            </a:endParaRPr>
          </a:p>
        </p:txBody>
      </p:sp>
      <p:sp>
        <p:nvSpPr>
          <p:cNvPr id="535" name="Google Shape;535;p63"/>
          <p:cNvSpPr txBox="1"/>
          <p:nvPr/>
        </p:nvSpPr>
        <p:spPr>
          <a:xfrm>
            <a:off x="109050" y="1291375"/>
            <a:ext cx="6979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latin typeface="Century Gothic"/>
                <a:ea typeface="Century Gothic"/>
                <a:cs typeface="Century Gothic"/>
                <a:sym typeface="Century Gothic"/>
              </a:rPr>
              <a:t>HOW TO NAME YOUR ASSETS (NAMING CONVENTION) </a:t>
            </a:r>
            <a:endParaRPr b="1">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p:txBody>
      </p:sp>
      <p:graphicFrame>
        <p:nvGraphicFramePr>
          <p:cNvPr id="536" name="Google Shape;536;p63"/>
          <p:cNvGraphicFramePr/>
          <p:nvPr/>
        </p:nvGraphicFramePr>
        <p:xfrm>
          <a:off x="4788213" y="1291375"/>
          <a:ext cx="5857875" cy="4899757"/>
        </p:xfrm>
        <a:graphic>
          <a:graphicData uri="http://schemas.openxmlformats.org/drawingml/2006/table">
            <a:tbl>
              <a:tblPr>
                <a:noFill/>
                <a:tableStyleId>{3777D4D8-C9B0-4A07-BD07-8100F8E71889}</a:tableStyleId>
              </a:tblPr>
              <a:tblGrid>
                <a:gridCol w="1790700"/>
                <a:gridCol w="2028825"/>
                <a:gridCol w="2038350"/>
              </a:tblGrid>
              <a:tr h="365625">
                <a:tc>
                  <a:txBody>
                    <a:bodyPr/>
                    <a:lstStyle/>
                    <a:p>
                      <a:pPr marL="25400" lvl="0" indent="0" algn="l" rtl="0">
                        <a:lnSpc>
                          <a:spcPct val="115000"/>
                        </a:lnSpc>
                        <a:spcBef>
                          <a:spcPts val="300"/>
                        </a:spcBef>
                        <a:spcAft>
                          <a:spcPts val="0"/>
                        </a:spcAft>
                        <a:buNone/>
                      </a:pPr>
                      <a:r>
                        <a:rPr lang="en-US" sz="1000" b="1"/>
                        <a:t>Item</a:t>
                      </a:r>
                      <a:endParaRPr sz="1000" b="1"/>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94B3D6"/>
                    </a:solidFill>
                  </a:tcPr>
                </a:tc>
                <a:tc>
                  <a:txBody>
                    <a:bodyPr/>
                    <a:lstStyle/>
                    <a:p>
                      <a:pPr marL="25400" lvl="0" indent="0" algn="l" rtl="0">
                        <a:lnSpc>
                          <a:spcPct val="115000"/>
                        </a:lnSpc>
                        <a:spcBef>
                          <a:spcPts val="300"/>
                        </a:spcBef>
                        <a:spcAft>
                          <a:spcPts val="0"/>
                        </a:spcAft>
                        <a:buNone/>
                      </a:pPr>
                      <a:r>
                        <a:rPr lang="en-US" sz="1000" b="1"/>
                        <a:t>Naming</a:t>
                      </a:r>
                      <a:endParaRPr sz="1000" b="1"/>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94B3D6"/>
                    </a:solidFill>
                  </a:tcPr>
                </a:tc>
                <a:tc>
                  <a:txBody>
                    <a:bodyPr/>
                    <a:lstStyle/>
                    <a:p>
                      <a:pPr marL="25400" lvl="0" indent="0" algn="l" rtl="0">
                        <a:lnSpc>
                          <a:spcPct val="115000"/>
                        </a:lnSpc>
                        <a:spcBef>
                          <a:spcPts val="300"/>
                        </a:spcBef>
                        <a:spcAft>
                          <a:spcPts val="0"/>
                        </a:spcAft>
                        <a:buNone/>
                      </a:pPr>
                      <a:r>
                        <a:rPr lang="en-US" sz="1000" b="1"/>
                        <a:t>Example</a:t>
                      </a:r>
                      <a:endParaRPr sz="1000" b="1"/>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94B3D6"/>
                    </a:solidFill>
                  </a:tcPr>
                </a:tc>
              </a:tr>
              <a:tr h="365625">
                <a:tc>
                  <a:txBody>
                    <a:bodyPr/>
                    <a:lstStyle/>
                    <a:p>
                      <a:pPr marL="25400" lvl="0" indent="0" algn="l" rtl="0">
                        <a:lnSpc>
                          <a:spcPct val="115000"/>
                        </a:lnSpc>
                        <a:spcBef>
                          <a:spcPts val="300"/>
                        </a:spcBef>
                        <a:spcAft>
                          <a:spcPts val="0"/>
                        </a:spcAft>
                        <a:buNone/>
                      </a:pPr>
                      <a:r>
                        <a:rPr lang="en-US" sz="1000" b="1"/>
                        <a:t>Project Title</a:t>
                      </a:r>
                      <a:endParaRPr sz="1000" b="1"/>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25400" lvl="0" indent="0" algn="l" rtl="0">
                        <a:lnSpc>
                          <a:spcPct val="115000"/>
                        </a:lnSpc>
                        <a:spcBef>
                          <a:spcPts val="300"/>
                        </a:spcBef>
                        <a:spcAft>
                          <a:spcPts val="0"/>
                        </a:spcAft>
                        <a:buNone/>
                      </a:pPr>
                      <a:r>
                        <a:rPr lang="en-US" sz="1000"/>
                        <a:t>project_title</a:t>
                      </a:r>
                      <a:endParaRPr sz="100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25400" lvl="0" indent="0" algn="l" rtl="0">
                        <a:lnSpc>
                          <a:spcPct val="115000"/>
                        </a:lnSpc>
                        <a:spcBef>
                          <a:spcPts val="300"/>
                        </a:spcBef>
                        <a:spcAft>
                          <a:spcPts val="0"/>
                        </a:spcAft>
                        <a:buNone/>
                      </a:pPr>
                      <a:r>
                        <a:rPr lang="en-US" sz="1000"/>
                        <a:t>chefs_table</a:t>
                      </a:r>
                      <a:endParaRPr sz="100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r>
              <a:tr h="871525">
                <a:tc>
                  <a:txBody>
                    <a:bodyPr/>
                    <a:lstStyle/>
                    <a:p>
                      <a:pPr marL="25400" marR="406400" lvl="0" indent="0" algn="l" rtl="0">
                        <a:lnSpc>
                          <a:spcPct val="115999"/>
                        </a:lnSpc>
                        <a:spcBef>
                          <a:spcPts val="900"/>
                        </a:spcBef>
                        <a:spcAft>
                          <a:spcPts val="0"/>
                        </a:spcAft>
                        <a:buNone/>
                      </a:pPr>
                      <a:r>
                        <a:rPr lang="en-US" sz="1000" b="1"/>
                        <a:t>Season # / Episode # / Longplay</a:t>
                      </a:r>
                      <a:endParaRPr sz="1000" b="1"/>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25400" lvl="0" indent="0" algn="l" rtl="0">
                        <a:lnSpc>
                          <a:spcPct val="115999"/>
                        </a:lnSpc>
                        <a:spcBef>
                          <a:spcPts val="300"/>
                        </a:spcBef>
                        <a:spcAft>
                          <a:spcPts val="0"/>
                        </a:spcAft>
                        <a:buNone/>
                      </a:pPr>
                      <a:r>
                        <a:rPr lang="en-US" sz="1000"/>
                        <a:t>s[season ##]e[episode ##] or r[reel ##] or</a:t>
                      </a:r>
                      <a:endParaRPr sz="1000"/>
                    </a:p>
                    <a:p>
                      <a:pPr marL="25400" lvl="0" indent="0" algn="l" rtl="0">
                        <a:lnSpc>
                          <a:spcPct val="115000"/>
                        </a:lnSpc>
                        <a:spcBef>
                          <a:spcPts val="0"/>
                        </a:spcBef>
                        <a:spcAft>
                          <a:spcPts val="0"/>
                        </a:spcAft>
                        <a:buNone/>
                      </a:pPr>
                      <a:r>
                        <a:rPr lang="en-US" sz="1000"/>
                        <a:t>lp[longplay]</a:t>
                      </a:r>
                      <a:endParaRPr sz="100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25400" marR="508000" lvl="0" indent="0" algn="l" rtl="0">
                        <a:lnSpc>
                          <a:spcPct val="115999"/>
                        </a:lnSpc>
                        <a:spcBef>
                          <a:spcPts val="300"/>
                        </a:spcBef>
                        <a:spcAft>
                          <a:spcPts val="0"/>
                        </a:spcAft>
                        <a:buNone/>
                      </a:pPr>
                      <a:r>
                        <a:rPr lang="en-US" sz="1000"/>
                        <a:t>s01e01, s01e02, s01e03 or r01, r02, r03 or</a:t>
                      </a:r>
                      <a:endParaRPr sz="1000"/>
                    </a:p>
                    <a:p>
                      <a:pPr marL="25400" lvl="0" indent="0" algn="l" rtl="0">
                        <a:lnSpc>
                          <a:spcPct val="115000"/>
                        </a:lnSpc>
                        <a:spcBef>
                          <a:spcPts val="0"/>
                        </a:spcBef>
                        <a:spcAft>
                          <a:spcPts val="0"/>
                        </a:spcAft>
                        <a:buNone/>
                      </a:pPr>
                      <a:r>
                        <a:rPr lang="en-US" sz="1000"/>
                        <a:t>lp</a:t>
                      </a:r>
                      <a:endParaRPr sz="100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r>
              <a:tr h="543150">
                <a:tc>
                  <a:txBody>
                    <a:bodyPr/>
                    <a:lstStyle/>
                    <a:p>
                      <a:pPr marL="25400" marR="304800" lvl="0" indent="0" algn="l" rtl="0">
                        <a:lnSpc>
                          <a:spcPct val="115999"/>
                        </a:lnSpc>
                        <a:spcBef>
                          <a:spcPts val="300"/>
                        </a:spcBef>
                        <a:spcAft>
                          <a:spcPts val="0"/>
                        </a:spcAft>
                        <a:buNone/>
                      </a:pPr>
                      <a:r>
                        <a:rPr lang="en-US" sz="1000" b="1"/>
                        <a:t>Picture Sync Time Code Rate</a:t>
                      </a:r>
                      <a:endParaRPr sz="1000" b="1"/>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25400" lvl="0" indent="0" algn="l" rtl="0">
                        <a:lnSpc>
                          <a:spcPct val="115000"/>
                        </a:lnSpc>
                        <a:spcBef>
                          <a:spcPts val="900"/>
                        </a:spcBef>
                        <a:spcAft>
                          <a:spcPts val="0"/>
                        </a:spcAft>
                        <a:buNone/>
                      </a:pPr>
                      <a:r>
                        <a:rPr lang="en-US" sz="1000"/>
                        <a:t>time code rate without period</a:t>
                      </a:r>
                      <a:endParaRPr sz="100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25400" lvl="0" indent="0" algn="l" rtl="0">
                        <a:lnSpc>
                          <a:spcPct val="115000"/>
                        </a:lnSpc>
                        <a:spcBef>
                          <a:spcPts val="900"/>
                        </a:spcBef>
                        <a:spcAft>
                          <a:spcPts val="0"/>
                        </a:spcAft>
                        <a:buNone/>
                      </a:pPr>
                      <a:r>
                        <a:rPr lang="en-US" sz="1000"/>
                        <a:t>23.976, 24, 25, 29.97, 30</a:t>
                      </a:r>
                      <a:endParaRPr sz="100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r>
              <a:tr h="365625">
                <a:tc>
                  <a:txBody>
                    <a:bodyPr/>
                    <a:lstStyle/>
                    <a:p>
                      <a:pPr marL="25400" lvl="0" indent="0" algn="l" rtl="0">
                        <a:lnSpc>
                          <a:spcPct val="115000"/>
                        </a:lnSpc>
                        <a:spcBef>
                          <a:spcPts val="300"/>
                        </a:spcBef>
                        <a:spcAft>
                          <a:spcPts val="0"/>
                        </a:spcAft>
                        <a:buNone/>
                      </a:pPr>
                      <a:r>
                        <a:rPr lang="en-US" sz="1000" b="1"/>
                        <a:t>Asset Type</a:t>
                      </a:r>
                      <a:endParaRPr sz="1000" b="1"/>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25400" lvl="0" indent="0" algn="l" rtl="0">
                        <a:lnSpc>
                          <a:spcPct val="115000"/>
                        </a:lnSpc>
                        <a:spcBef>
                          <a:spcPts val="300"/>
                        </a:spcBef>
                        <a:spcAft>
                          <a:spcPts val="0"/>
                        </a:spcAft>
                        <a:buNone/>
                      </a:pPr>
                      <a:r>
                        <a:rPr lang="en-US" sz="1000"/>
                        <a:t>asset type</a:t>
                      </a:r>
                      <a:endParaRPr sz="100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25400" lvl="0" indent="0" algn="l" rtl="0">
                        <a:lnSpc>
                          <a:spcPct val="115000"/>
                        </a:lnSpc>
                        <a:spcBef>
                          <a:spcPts val="300"/>
                        </a:spcBef>
                        <a:spcAft>
                          <a:spcPts val="0"/>
                        </a:spcAft>
                        <a:buNone/>
                      </a:pPr>
                      <a:r>
                        <a:rPr lang="en-US" sz="1000"/>
                        <a:t>PM, ME</a:t>
                      </a:r>
                      <a:endParaRPr sz="100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r>
              <a:tr h="365625">
                <a:tc>
                  <a:txBody>
                    <a:bodyPr/>
                    <a:lstStyle/>
                    <a:p>
                      <a:pPr marL="25400" lvl="0" indent="0" algn="l" rtl="0">
                        <a:lnSpc>
                          <a:spcPct val="115000"/>
                        </a:lnSpc>
                        <a:spcBef>
                          <a:spcPts val="300"/>
                        </a:spcBef>
                        <a:spcAft>
                          <a:spcPts val="0"/>
                        </a:spcAft>
                        <a:buNone/>
                      </a:pPr>
                      <a:r>
                        <a:rPr lang="en-US" sz="1000" b="1"/>
                        <a:t>Soundfield Type</a:t>
                      </a:r>
                      <a:endParaRPr sz="1000" b="1"/>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25400" lvl="0" indent="0" algn="l" rtl="0">
                        <a:lnSpc>
                          <a:spcPct val="115000"/>
                        </a:lnSpc>
                        <a:spcBef>
                          <a:spcPts val="300"/>
                        </a:spcBef>
                        <a:spcAft>
                          <a:spcPts val="0"/>
                        </a:spcAft>
                        <a:buNone/>
                      </a:pPr>
                      <a:r>
                        <a:rPr lang="en-US" sz="1000"/>
                        <a:t>soundfield type</a:t>
                      </a:r>
                      <a:endParaRPr sz="100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25400" lvl="0" indent="0" algn="l" rtl="0">
                        <a:lnSpc>
                          <a:spcPct val="115000"/>
                        </a:lnSpc>
                        <a:spcBef>
                          <a:spcPts val="300"/>
                        </a:spcBef>
                        <a:spcAft>
                          <a:spcPts val="0"/>
                        </a:spcAft>
                        <a:buNone/>
                      </a:pPr>
                      <a:r>
                        <a:rPr lang="en-US" sz="1000"/>
                        <a:t>Nearfield, Immersive</a:t>
                      </a:r>
                      <a:endParaRPr sz="100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r>
              <a:tr h="365625">
                <a:tc>
                  <a:txBody>
                    <a:bodyPr/>
                    <a:lstStyle/>
                    <a:p>
                      <a:pPr marL="25400" lvl="0" indent="0" algn="l" rtl="0">
                        <a:lnSpc>
                          <a:spcPct val="115000"/>
                        </a:lnSpc>
                        <a:spcBef>
                          <a:spcPts val="300"/>
                        </a:spcBef>
                        <a:spcAft>
                          <a:spcPts val="0"/>
                        </a:spcAft>
                        <a:buNone/>
                      </a:pPr>
                      <a:r>
                        <a:rPr lang="en-US" sz="1000" b="1"/>
                        <a:t>No. of Channels</a:t>
                      </a:r>
                      <a:endParaRPr sz="1000" b="1"/>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25400" lvl="0" indent="0" algn="l" rtl="0">
                        <a:lnSpc>
                          <a:spcPct val="115000"/>
                        </a:lnSpc>
                        <a:spcBef>
                          <a:spcPts val="300"/>
                        </a:spcBef>
                        <a:spcAft>
                          <a:spcPts val="0"/>
                        </a:spcAft>
                        <a:buNone/>
                      </a:pPr>
                      <a:r>
                        <a:rPr lang="en-US" sz="1000"/>
                        <a:t>mono, 2ch or 6ch</a:t>
                      </a:r>
                      <a:endParaRPr sz="100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25400" lvl="0" indent="0" algn="l" rtl="0">
                        <a:lnSpc>
                          <a:spcPct val="115000"/>
                        </a:lnSpc>
                        <a:spcBef>
                          <a:spcPts val="300"/>
                        </a:spcBef>
                        <a:spcAft>
                          <a:spcPts val="0"/>
                        </a:spcAft>
                        <a:buNone/>
                      </a:pPr>
                      <a:r>
                        <a:rPr lang="en-US" sz="1000"/>
                        <a:t>mono, 2ch, 6ch</a:t>
                      </a:r>
                      <a:endParaRPr sz="100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r>
              <a:tr h="365625">
                <a:tc>
                  <a:txBody>
                    <a:bodyPr/>
                    <a:lstStyle/>
                    <a:p>
                      <a:pPr marL="25400" lvl="0" indent="0" algn="l" rtl="0">
                        <a:lnSpc>
                          <a:spcPct val="115000"/>
                        </a:lnSpc>
                        <a:spcBef>
                          <a:spcPts val="300"/>
                        </a:spcBef>
                        <a:spcAft>
                          <a:spcPts val="0"/>
                        </a:spcAft>
                        <a:buNone/>
                      </a:pPr>
                      <a:r>
                        <a:rPr lang="en-US" sz="1000" b="1"/>
                        <a:t>Sample Rate</a:t>
                      </a:r>
                      <a:endParaRPr sz="1000" b="1"/>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25400" lvl="0" indent="0" algn="l" rtl="0">
                        <a:lnSpc>
                          <a:spcPct val="115000"/>
                        </a:lnSpc>
                        <a:spcBef>
                          <a:spcPts val="300"/>
                        </a:spcBef>
                        <a:spcAft>
                          <a:spcPts val="0"/>
                        </a:spcAft>
                        <a:buNone/>
                      </a:pPr>
                      <a:r>
                        <a:rPr lang="en-US" sz="1000"/>
                        <a:t>[##]k</a:t>
                      </a:r>
                      <a:endParaRPr sz="100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25400" lvl="0" indent="0" algn="l" rtl="0">
                        <a:lnSpc>
                          <a:spcPct val="115000"/>
                        </a:lnSpc>
                        <a:spcBef>
                          <a:spcPts val="300"/>
                        </a:spcBef>
                        <a:spcAft>
                          <a:spcPts val="0"/>
                        </a:spcAft>
                        <a:buNone/>
                      </a:pPr>
                      <a:r>
                        <a:rPr lang="en-US" sz="1000"/>
                        <a:t>48k</a:t>
                      </a:r>
                      <a:endParaRPr sz="100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r>
              <a:tr h="365625">
                <a:tc>
                  <a:txBody>
                    <a:bodyPr/>
                    <a:lstStyle/>
                    <a:p>
                      <a:pPr marL="25400" lvl="0" indent="0" algn="l" rtl="0">
                        <a:lnSpc>
                          <a:spcPct val="115000"/>
                        </a:lnSpc>
                        <a:spcBef>
                          <a:spcPts val="300"/>
                        </a:spcBef>
                        <a:spcAft>
                          <a:spcPts val="0"/>
                        </a:spcAft>
                        <a:buNone/>
                      </a:pPr>
                      <a:r>
                        <a:rPr lang="en-US" sz="1000" b="1"/>
                        <a:t>Bit Depth</a:t>
                      </a:r>
                      <a:endParaRPr sz="1000" b="1"/>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25400" lvl="0" indent="0" algn="l" rtl="0">
                        <a:lnSpc>
                          <a:spcPct val="115000"/>
                        </a:lnSpc>
                        <a:spcBef>
                          <a:spcPts val="300"/>
                        </a:spcBef>
                        <a:spcAft>
                          <a:spcPts val="0"/>
                        </a:spcAft>
                        <a:buNone/>
                      </a:pPr>
                      <a:r>
                        <a:rPr lang="en-US" sz="1000"/>
                        <a:t>[##]b</a:t>
                      </a:r>
                      <a:endParaRPr sz="100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25400" lvl="0" indent="0" algn="l" rtl="0">
                        <a:lnSpc>
                          <a:spcPct val="115000"/>
                        </a:lnSpc>
                        <a:spcBef>
                          <a:spcPts val="300"/>
                        </a:spcBef>
                        <a:spcAft>
                          <a:spcPts val="0"/>
                        </a:spcAft>
                        <a:buNone/>
                      </a:pPr>
                      <a:r>
                        <a:rPr lang="en-US" sz="1000"/>
                        <a:t>24b</a:t>
                      </a:r>
                      <a:endParaRPr sz="100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r>
              <a:tr h="365625">
                <a:tc>
                  <a:txBody>
                    <a:bodyPr/>
                    <a:lstStyle/>
                    <a:p>
                      <a:pPr marL="25400" lvl="0" indent="0" algn="l" rtl="0">
                        <a:lnSpc>
                          <a:spcPct val="115000"/>
                        </a:lnSpc>
                        <a:spcBef>
                          <a:spcPts val="300"/>
                        </a:spcBef>
                        <a:spcAft>
                          <a:spcPts val="0"/>
                        </a:spcAft>
                        <a:buNone/>
                      </a:pPr>
                      <a:r>
                        <a:rPr lang="en-US" sz="1000" b="1"/>
                        <a:t>Channel/Track Mapping</a:t>
                      </a:r>
                      <a:endParaRPr sz="1000" b="1"/>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25400" lvl="0" indent="0" algn="l" rtl="0">
                        <a:lnSpc>
                          <a:spcPct val="115000"/>
                        </a:lnSpc>
                        <a:spcBef>
                          <a:spcPts val="300"/>
                        </a:spcBef>
                        <a:spcAft>
                          <a:spcPts val="0"/>
                        </a:spcAft>
                        <a:buNone/>
                      </a:pPr>
                      <a:r>
                        <a:rPr lang="en-US" sz="1000"/>
                        <a:t>channel/track designation</a:t>
                      </a:r>
                      <a:endParaRPr sz="100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25400" lvl="0" indent="0" algn="l" rtl="0">
                        <a:lnSpc>
                          <a:spcPct val="115000"/>
                        </a:lnSpc>
                        <a:spcBef>
                          <a:spcPts val="300"/>
                        </a:spcBef>
                        <a:spcAft>
                          <a:spcPts val="0"/>
                        </a:spcAft>
                        <a:buNone/>
                      </a:pPr>
                      <a:r>
                        <a:rPr lang="en-US" sz="1000"/>
                        <a:t>L, R, C, LFE, LS, RS, LT, or RT</a:t>
                      </a:r>
                      <a:endParaRPr sz="100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r>
              <a:tr h="543150">
                <a:tc>
                  <a:txBody>
                    <a:bodyPr/>
                    <a:lstStyle/>
                    <a:p>
                      <a:pPr marL="25400" marR="393700" lvl="0" indent="0" algn="l" rtl="0">
                        <a:lnSpc>
                          <a:spcPct val="115999"/>
                        </a:lnSpc>
                        <a:spcBef>
                          <a:spcPts val="300"/>
                        </a:spcBef>
                        <a:spcAft>
                          <a:spcPts val="0"/>
                        </a:spcAft>
                        <a:buNone/>
                      </a:pPr>
                      <a:r>
                        <a:rPr lang="en-US" sz="1000" b="1"/>
                        <a:t>Version # (for Mixes or Stems)</a:t>
                      </a:r>
                      <a:endParaRPr sz="1000" b="1"/>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25400" lvl="0" indent="0" algn="l" rtl="0">
                        <a:lnSpc>
                          <a:spcPct val="115000"/>
                        </a:lnSpc>
                        <a:spcBef>
                          <a:spcPts val="900"/>
                        </a:spcBef>
                        <a:spcAft>
                          <a:spcPts val="0"/>
                        </a:spcAft>
                        <a:buNone/>
                      </a:pPr>
                      <a:r>
                        <a:rPr lang="en-US" sz="1000"/>
                        <a:t>v[##]</a:t>
                      </a:r>
                      <a:endParaRPr sz="100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25400" lvl="0" indent="0" algn="l" rtl="0">
                        <a:lnSpc>
                          <a:spcPct val="115000"/>
                        </a:lnSpc>
                        <a:spcBef>
                          <a:spcPts val="900"/>
                        </a:spcBef>
                        <a:spcAft>
                          <a:spcPts val="0"/>
                        </a:spcAft>
                        <a:buNone/>
                      </a:pPr>
                      <a:r>
                        <a:rPr lang="en-US" sz="1000"/>
                        <a:t>v04</a:t>
                      </a:r>
                      <a:endParaRPr sz="100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541" name="Google Shape;541;p64"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542" name="Google Shape;542;p64"/>
          <p:cNvSpPr txBox="1"/>
          <p:nvPr/>
        </p:nvSpPr>
        <p:spPr>
          <a:xfrm>
            <a:off x="0" y="17700"/>
            <a:ext cx="106461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NAMING CONVENTION SAMPLES</a:t>
            </a:r>
            <a:endParaRPr sz="3200" b="1">
              <a:solidFill>
                <a:schemeClr val="dk1"/>
              </a:solidFill>
              <a:latin typeface="Century Gothic"/>
              <a:ea typeface="Century Gothic"/>
              <a:cs typeface="Century Gothic"/>
              <a:sym typeface="Century Gothic"/>
            </a:endParaRPr>
          </a:p>
        </p:txBody>
      </p:sp>
      <p:cxnSp>
        <p:nvCxnSpPr>
          <p:cNvPr id="543" name="Google Shape;543;p64"/>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sp>
        <p:nvSpPr>
          <p:cNvPr id="544" name="Google Shape;544;p64"/>
          <p:cNvSpPr txBox="1"/>
          <p:nvPr/>
        </p:nvSpPr>
        <p:spPr>
          <a:xfrm>
            <a:off x="1260125" y="1381300"/>
            <a:ext cx="8542200" cy="5266800"/>
          </a:xfrm>
          <a:prstGeom prst="rect">
            <a:avLst/>
          </a:prstGeom>
          <a:noFill/>
          <a:ln>
            <a:noFill/>
          </a:ln>
        </p:spPr>
        <p:txBody>
          <a:bodyPr spcFirstLastPara="1" wrap="square" lIns="91425" tIns="91425" rIns="91425" bIns="91425" anchor="t" anchorCtr="0">
            <a:spAutoFit/>
          </a:bodyPr>
          <a:lstStyle/>
          <a:p>
            <a:pPr marL="0" marR="2019300" lvl="0" indent="0" algn="l" rtl="0">
              <a:lnSpc>
                <a:spcPct val="115000"/>
              </a:lnSpc>
              <a:spcBef>
                <a:spcPts val="0"/>
              </a:spcBef>
              <a:spcAft>
                <a:spcPts val="0"/>
              </a:spcAft>
              <a:buClr>
                <a:schemeClr val="dk1"/>
              </a:buClr>
              <a:buSzPts val="1100"/>
              <a:buFont typeface="Arial"/>
              <a:buNone/>
            </a:pPr>
            <a:r>
              <a:rPr lang="en-US" sz="1300" b="1">
                <a:solidFill>
                  <a:schemeClr val="dk1"/>
                </a:solidFill>
                <a:latin typeface="Century Gothic"/>
                <a:ea typeface="Century Gothic"/>
                <a:cs typeface="Century Gothic"/>
                <a:sym typeface="Century Gothic"/>
              </a:rPr>
              <a:t>Stereo Printmaster Example: </a:t>
            </a:r>
            <a:r>
              <a:rPr lang="en-US" sz="1300">
                <a:solidFill>
                  <a:schemeClr val="dk1"/>
                </a:solidFill>
                <a:latin typeface="Century Gothic"/>
                <a:ea typeface="Century Gothic"/>
                <a:cs typeface="Century Gothic"/>
                <a:sym typeface="Century Gothic"/>
              </a:rPr>
              <a:t>chefs_table_s01e01_23976_PM_Nearfield_2ch_48k_24b_LT_v04.wav chefs_table_s01e01_23976_PM_Nearfield_2ch_48k_24b_RT_v04.wav</a:t>
            </a:r>
            <a:endParaRPr sz="130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US" sz="1300">
                <a:solidFill>
                  <a:schemeClr val="dk1"/>
                </a:solidFill>
                <a:latin typeface="Century Gothic"/>
                <a:ea typeface="Century Gothic"/>
                <a:cs typeface="Century Gothic"/>
                <a:sym typeface="Century Gothic"/>
              </a:rPr>
              <a:t>chefs_table_s01e01_23976_PM_Nearfield_2ch_48k_24b_L_v04.wav chefs_table_s01e01_23976_PM_Nearfield_2ch_48k_24b_R_v04.wav</a:t>
            </a:r>
            <a:endParaRPr sz="130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1300">
              <a:solidFill>
                <a:schemeClr val="dk1"/>
              </a:solidFill>
              <a:latin typeface="Century Gothic"/>
              <a:ea typeface="Century Gothic"/>
              <a:cs typeface="Century Gothic"/>
              <a:sym typeface="Century Gothic"/>
            </a:endParaRPr>
          </a:p>
          <a:p>
            <a:pPr marL="0" lvl="0" indent="0" algn="l" rtl="0">
              <a:lnSpc>
                <a:spcPct val="115000"/>
              </a:lnSpc>
              <a:spcBef>
                <a:spcPts val="600"/>
              </a:spcBef>
              <a:spcAft>
                <a:spcPts val="0"/>
              </a:spcAft>
              <a:buNone/>
            </a:pPr>
            <a:r>
              <a:rPr lang="en-US" sz="1300" b="1">
                <a:solidFill>
                  <a:schemeClr val="dk1"/>
                </a:solidFill>
                <a:latin typeface="Century Gothic"/>
                <a:ea typeface="Century Gothic"/>
                <a:cs typeface="Century Gothic"/>
                <a:sym typeface="Century Gothic"/>
              </a:rPr>
              <a:t>Discrete 5.1 Printmaster Example: </a:t>
            </a:r>
            <a:r>
              <a:rPr lang="en-US" sz="1300">
                <a:solidFill>
                  <a:schemeClr val="dk1"/>
                </a:solidFill>
                <a:latin typeface="Century Gothic"/>
                <a:ea typeface="Century Gothic"/>
                <a:cs typeface="Century Gothic"/>
                <a:sym typeface="Century Gothic"/>
              </a:rPr>
              <a:t>chefs_table_s01e01_23976_PM_Nearfield_6ch_48k_24b_L_v04.wav chefs_table_s01e01_23976_PM_Nearfield_6ch_48k_24b_R_v04.wav chefs_table_s01e01_23976_PM_Nearfield_6ch_48k_24b_C_v04.wav chefs_table_s01e01_23976_PM_Nearfield_6ch_48k_24b_LFE_v04.wav chefs_table_s01e01_23976_PM_Nearfield_6ch_48k_24b_LS_v04.wav chefs_table_s01e01_23976_PM_Nearfield_6ch_48k_24b_RS_v04.wav</a:t>
            </a:r>
            <a:endParaRPr sz="130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US" sz="1350">
                <a:solidFill>
                  <a:schemeClr val="dk1"/>
                </a:solidFill>
                <a:latin typeface="Century Gothic"/>
                <a:ea typeface="Century Gothic"/>
                <a:cs typeface="Century Gothic"/>
                <a:sym typeface="Century Gothic"/>
              </a:rPr>
              <a:t> </a:t>
            </a:r>
            <a:endParaRPr sz="1350">
              <a:solidFill>
                <a:schemeClr val="dk1"/>
              </a:solidFill>
              <a:latin typeface="Century Gothic"/>
              <a:ea typeface="Century Gothic"/>
              <a:cs typeface="Century Gothic"/>
              <a:sym typeface="Century Gothic"/>
            </a:endParaRPr>
          </a:p>
          <a:p>
            <a:pPr marL="0" marR="2019300" lvl="0" indent="0" algn="l" rtl="0">
              <a:lnSpc>
                <a:spcPct val="115000"/>
              </a:lnSpc>
              <a:spcBef>
                <a:spcPts val="0"/>
              </a:spcBef>
              <a:spcAft>
                <a:spcPts val="0"/>
              </a:spcAft>
              <a:buNone/>
            </a:pPr>
            <a:r>
              <a:rPr lang="en-US" sz="1300" b="1">
                <a:solidFill>
                  <a:schemeClr val="dk1"/>
                </a:solidFill>
                <a:latin typeface="Century Gothic"/>
                <a:ea typeface="Century Gothic"/>
                <a:cs typeface="Century Gothic"/>
                <a:sym typeface="Century Gothic"/>
              </a:rPr>
              <a:t>Discrete 5.1 Music &amp; Effects Example: </a:t>
            </a:r>
            <a:r>
              <a:rPr lang="en-US" sz="1300">
                <a:solidFill>
                  <a:schemeClr val="dk1"/>
                </a:solidFill>
                <a:latin typeface="Century Gothic"/>
                <a:ea typeface="Century Gothic"/>
                <a:cs typeface="Century Gothic"/>
                <a:sym typeface="Century Gothic"/>
              </a:rPr>
              <a:t>peewee_lp_23976_ME_Nearfield_6ch_48k_24b_L_v02.wav peewee_lp_23976_ME_Nearfield_6ch_48k_24b_R_v02.wav peewee_lp_23976_ME_Nearfield_6ch_48k_24b_C_v02.wav peewee_lp_23976_ME_Nearfield_6ch_48k_24b_LFE_v02.wav peewee_lp_23976_ME_Nearfield_6ch_48k_24b_LS_v02.wav peewee_lp_23976_ME_Nearfield_6ch_48k_24b_RS_v02.wav</a:t>
            </a:r>
            <a:endParaRPr sz="1300">
              <a:solidFill>
                <a:schemeClr val="dk1"/>
              </a:solidFill>
              <a:latin typeface="Century Gothic"/>
              <a:ea typeface="Century Gothic"/>
              <a:cs typeface="Century Gothic"/>
              <a:sym typeface="Century Gothic"/>
            </a:endParaRPr>
          </a:p>
          <a:p>
            <a:pPr marL="139700" lvl="0" indent="0" algn="l" rtl="0">
              <a:lnSpc>
                <a:spcPct val="116000"/>
              </a:lnSpc>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549" name="Google Shape;549;p65"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550" name="Google Shape;550;p65"/>
          <p:cNvSpPr txBox="1"/>
          <p:nvPr/>
        </p:nvSpPr>
        <p:spPr>
          <a:xfrm>
            <a:off x="0" y="17700"/>
            <a:ext cx="10646100" cy="1077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NETFLIX ASSETS REQUIRED FOR LOCALIZATION</a:t>
            </a:r>
            <a:endParaRPr sz="32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3200" b="1">
              <a:solidFill>
                <a:schemeClr val="dk1"/>
              </a:solidFill>
              <a:latin typeface="Century Gothic"/>
              <a:ea typeface="Century Gothic"/>
              <a:cs typeface="Century Gothic"/>
              <a:sym typeface="Century Gothic"/>
            </a:endParaRPr>
          </a:p>
        </p:txBody>
      </p:sp>
      <p:cxnSp>
        <p:nvCxnSpPr>
          <p:cNvPr id="551" name="Google Shape;551;p65"/>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sp>
        <p:nvSpPr>
          <p:cNvPr id="552" name="Google Shape;552;p65"/>
          <p:cNvSpPr txBox="1"/>
          <p:nvPr/>
        </p:nvSpPr>
        <p:spPr>
          <a:xfrm>
            <a:off x="487375" y="2105050"/>
            <a:ext cx="4964700" cy="2678100"/>
          </a:xfrm>
          <a:prstGeom prst="rect">
            <a:avLst/>
          </a:prstGeom>
          <a:noFill/>
          <a:ln>
            <a:noFill/>
          </a:ln>
        </p:spPr>
        <p:txBody>
          <a:bodyPr spcFirstLastPara="1" wrap="square" lIns="91425" tIns="91425" rIns="91425" bIns="91425" anchor="t" anchorCtr="0">
            <a:spAutoFit/>
          </a:bodyPr>
          <a:lstStyle/>
          <a:p>
            <a:pPr marL="285750" lvl="0" indent="-285750" algn="l" rtl="0">
              <a:spcBef>
                <a:spcPts val="0"/>
              </a:spcBef>
              <a:spcAft>
                <a:spcPts val="0"/>
              </a:spcAft>
              <a:buClr>
                <a:srgbClr val="EE006F"/>
              </a:buClr>
              <a:buSzPts val="1800"/>
              <a:buChar char="•"/>
            </a:pPr>
            <a:r>
              <a:rPr lang="en-US" sz="1800">
                <a:latin typeface="Century Gothic"/>
                <a:ea typeface="Century Gothic"/>
                <a:cs typeface="Century Gothic"/>
                <a:sym typeface="Century Gothic"/>
              </a:rPr>
              <a:t>Printmaster Audio *</a:t>
            </a:r>
            <a:endParaRPr sz="1800">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latin typeface="Century Gothic"/>
                <a:ea typeface="Century Gothic"/>
                <a:cs typeface="Century Gothic"/>
                <a:sym typeface="Century Gothic"/>
              </a:rPr>
              <a:t>Printmaster Audio: Localized*</a:t>
            </a:r>
            <a:endParaRPr sz="1800">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latin typeface="Century Gothic"/>
                <a:ea typeface="Century Gothic"/>
                <a:cs typeface="Century Gothic"/>
                <a:sym typeface="Century Gothic"/>
              </a:rPr>
              <a:t>Music &amp; Effects (M&amp;E) *</a:t>
            </a:r>
            <a:endParaRPr sz="1800">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latin typeface="Century Gothic"/>
                <a:ea typeface="Century Gothic"/>
                <a:cs typeface="Century Gothic"/>
                <a:sym typeface="Century Gothic"/>
              </a:rPr>
              <a:t>Dialogue Music &amp; Effects Stems (DME)*</a:t>
            </a:r>
            <a:endParaRPr sz="1800">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latin typeface="Century Gothic"/>
                <a:ea typeface="Century Gothic"/>
                <a:cs typeface="Century Gothic"/>
                <a:sym typeface="Century Gothic"/>
              </a:rPr>
              <a:t>Optional Tracks*</a:t>
            </a:r>
            <a:endParaRPr sz="1800">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latin typeface="Century Gothic"/>
                <a:ea typeface="Century Gothic"/>
                <a:cs typeface="Century Gothic"/>
                <a:sym typeface="Century Gothic"/>
              </a:rPr>
              <a:t>Language Template*</a:t>
            </a:r>
            <a:endParaRPr sz="1800">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latin typeface="Century Gothic"/>
                <a:ea typeface="Century Gothic"/>
                <a:cs typeface="Century Gothic"/>
                <a:sym typeface="Century Gothic"/>
              </a:rPr>
              <a:t>Dialogue List*</a:t>
            </a:r>
            <a:endParaRPr sz="1800">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latin typeface="Century Gothic"/>
                <a:ea typeface="Century Gothic"/>
                <a:cs typeface="Century Gothic"/>
                <a:sym typeface="Century Gothic"/>
              </a:rPr>
              <a:t>Pivot Language Dialogue List (PLDL)*</a:t>
            </a:r>
            <a:endParaRPr sz="1800">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As Recorded Dubbing Script*</a:t>
            </a:r>
            <a:endParaRPr sz="1800">
              <a:latin typeface="Century Gothic"/>
              <a:ea typeface="Century Gothic"/>
              <a:cs typeface="Century Gothic"/>
              <a:sym typeface="Century Gothic"/>
            </a:endParaRPr>
          </a:p>
        </p:txBody>
      </p:sp>
      <p:sp>
        <p:nvSpPr>
          <p:cNvPr id="553" name="Google Shape;553;p65"/>
          <p:cNvSpPr txBox="1"/>
          <p:nvPr/>
        </p:nvSpPr>
        <p:spPr>
          <a:xfrm>
            <a:off x="6015975" y="1839150"/>
            <a:ext cx="638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554" name="Google Shape;554;p65"/>
          <p:cNvSpPr txBox="1"/>
          <p:nvPr/>
        </p:nvSpPr>
        <p:spPr>
          <a:xfrm>
            <a:off x="420900" y="736363"/>
            <a:ext cx="9970200" cy="780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1800">
                <a:solidFill>
                  <a:schemeClr val="dk1"/>
                </a:solidFill>
                <a:latin typeface="Century Gothic"/>
                <a:ea typeface="Century Gothic"/>
                <a:cs typeface="Century Gothic"/>
                <a:sym typeface="Century Gothic"/>
              </a:rPr>
              <a:t>Netflix may request miscellaneous production material to assist in the localization of licensed content.The following “Asset Types” may be requested:</a:t>
            </a:r>
            <a:endParaRPr>
              <a:latin typeface="Century Gothic"/>
              <a:ea typeface="Century Gothic"/>
              <a:cs typeface="Century Gothic"/>
              <a:sym typeface="Century Gothic"/>
            </a:endParaRPr>
          </a:p>
        </p:txBody>
      </p:sp>
      <p:sp>
        <p:nvSpPr>
          <p:cNvPr id="555" name="Google Shape;555;p65"/>
          <p:cNvSpPr txBox="1"/>
          <p:nvPr/>
        </p:nvSpPr>
        <p:spPr>
          <a:xfrm>
            <a:off x="5705750" y="2105050"/>
            <a:ext cx="6381600" cy="2401200"/>
          </a:xfrm>
          <a:prstGeom prst="rect">
            <a:avLst/>
          </a:prstGeom>
          <a:noFill/>
          <a:ln>
            <a:noFill/>
          </a:ln>
        </p:spPr>
        <p:txBody>
          <a:bodyPr spcFirstLastPara="1" wrap="square" lIns="91425" tIns="91425" rIns="91425" bIns="91425" anchor="t" anchorCtr="0">
            <a:spAutoFit/>
          </a:bodyPr>
          <a:lstStyle/>
          <a:p>
            <a:pPr marL="285750" lvl="0" indent="-285750" algn="l" rtl="0">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Audio Description Script*</a:t>
            </a:r>
            <a:endParaRPr sz="1800">
              <a:solidFill>
                <a:schemeClr val="dk1"/>
              </a:solidFill>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Dialogue Audio Stem: Localized*</a:t>
            </a:r>
            <a:endParaRPr sz="1800">
              <a:solidFill>
                <a:schemeClr val="dk1"/>
              </a:solidFill>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Audio Description Audio Stem: Localized*</a:t>
            </a:r>
            <a:endParaRPr sz="1800">
              <a:solidFill>
                <a:schemeClr val="dk1"/>
              </a:solidFill>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Audio Description Mix Project Files*</a:t>
            </a:r>
            <a:endParaRPr sz="1800">
              <a:solidFill>
                <a:schemeClr val="dk1"/>
              </a:solidFill>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Localized Mix Project Files*</a:t>
            </a:r>
            <a:endParaRPr sz="1800">
              <a:solidFill>
                <a:schemeClr val="dk1"/>
              </a:solidFill>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KNPs</a:t>
            </a:r>
            <a:endParaRPr sz="1800">
              <a:solidFill>
                <a:schemeClr val="dk1"/>
              </a:solidFill>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Show Guides</a:t>
            </a:r>
            <a:endParaRPr sz="1800">
              <a:solidFill>
                <a:schemeClr val="dk1"/>
              </a:solidFill>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Locked Proxy *</a:t>
            </a:r>
            <a:endParaRPr>
              <a:latin typeface="Century Gothic"/>
              <a:ea typeface="Century Gothic"/>
              <a:cs typeface="Century Gothic"/>
              <a:sym typeface="Century Gothic"/>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pic>
        <p:nvPicPr>
          <p:cNvPr id="560" name="Google Shape;560;p66"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561" name="Google Shape;561;p66"/>
          <p:cNvSpPr txBox="1"/>
          <p:nvPr/>
        </p:nvSpPr>
        <p:spPr>
          <a:xfrm>
            <a:off x="0" y="17700"/>
            <a:ext cx="10646100" cy="10467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100"/>
              <a:buFont typeface="Arial"/>
              <a:buNone/>
            </a:pPr>
            <a:r>
              <a:rPr lang="en-US" sz="3000" b="1">
                <a:solidFill>
                  <a:schemeClr val="dk1"/>
                </a:solidFill>
              </a:rPr>
              <a:t>BLOCKERS TO NETFLIX SUBMISSIONS </a:t>
            </a:r>
            <a:endParaRPr sz="44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AUDIO VISUAL SESSION MANAGEMENT</a:t>
            </a:r>
            <a:endParaRPr sz="3200" b="1">
              <a:solidFill>
                <a:schemeClr val="dk1"/>
              </a:solidFill>
              <a:latin typeface="Century Gothic"/>
              <a:ea typeface="Century Gothic"/>
              <a:cs typeface="Century Gothic"/>
              <a:sym typeface="Century Gothic"/>
            </a:endParaRPr>
          </a:p>
        </p:txBody>
      </p:sp>
      <p:cxnSp>
        <p:nvCxnSpPr>
          <p:cNvPr id="562" name="Google Shape;562;p66"/>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sp>
        <p:nvSpPr>
          <p:cNvPr id="563" name="Google Shape;563;p66"/>
          <p:cNvSpPr txBox="1"/>
          <p:nvPr/>
        </p:nvSpPr>
        <p:spPr>
          <a:xfrm>
            <a:off x="484675" y="1095000"/>
            <a:ext cx="9935700" cy="5254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800">
                <a:latin typeface="Century Gothic"/>
                <a:ea typeface="Century Gothic"/>
                <a:cs typeface="Century Gothic"/>
                <a:sym typeface="Century Gothic"/>
              </a:rPr>
              <a:t>Source Material Requirements - </a:t>
            </a:r>
            <a:r>
              <a:rPr lang="en-US" sz="1800" b="1" i="1">
                <a:latin typeface="Century Gothic"/>
                <a:ea typeface="Century Gothic"/>
                <a:cs typeface="Century Gothic"/>
                <a:sym typeface="Century Gothic"/>
              </a:rPr>
              <a:t>There are no exceptions to the following requirements</a:t>
            </a:r>
            <a:endParaRPr sz="1800" b="1" i="1">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1800">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latin typeface="Century Gothic"/>
                <a:ea typeface="Century Gothic"/>
                <a:cs typeface="Century Gothic"/>
                <a:sym typeface="Century Gothic"/>
              </a:rPr>
              <a:t>Deliveries must not contain bars and tones, bumpers, segment recaps or previews, advertisements, slates, ratings cards, FBI warning cards, VITC time code, placards, overlay branding or website link callouts before, during and/or after the program. URLs present during end credits are permissible.</a:t>
            </a:r>
            <a:endParaRPr sz="1800">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latin typeface="Century Gothic"/>
                <a:ea typeface="Century Gothic"/>
                <a:cs typeface="Century Gothic"/>
                <a:sym typeface="Century Gothic"/>
              </a:rPr>
              <a:t>All files must consist of the feature program with one (1) second of black and silence at the head and tail of the program (one [1] frame to one [1] second of black and silence is acceptable if providing ProRes files)</a:t>
            </a:r>
            <a:endParaRPr sz="1800">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latin typeface="Century Gothic"/>
                <a:ea typeface="Century Gothic"/>
                <a:cs typeface="Century Gothic"/>
                <a:sym typeface="Century Gothic"/>
              </a:rPr>
              <a:t>If Source Material has commercial blacks, each commercial black segment must be trimmed down to two (2) seconds or less in the final mezzanine delivery</a:t>
            </a:r>
            <a:endParaRPr sz="1800">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latin typeface="Century Gothic"/>
                <a:ea typeface="Century Gothic"/>
                <a:cs typeface="Century Gothic"/>
                <a:sym typeface="Century Gothic"/>
              </a:rPr>
              <a:t>Netflix requires a non-subtitled version of the content. Netflix defines “non-subtitled” as the presence of main titles, end credits, location call-outs, and other supportive/creative text, but no burned-in subtitled dialogue, regardless of the language in the primary video</a:t>
            </a:r>
            <a:endParaRPr sz="1800">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latin typeface="Century Gothic"/>
                <a:ea typeface="Century Gothic"/>
                <a:cs typeface="Century Gothic"/>
                <a:sym typeface="Century Gothic"/>
              </a:rPr>
              <a:t>Netflix requires separate Forced Narrative Subtitle files to accommodate all plot pertinent on-screen text</a:t>
            </a:r>
            <a:endParaRPr sz="1800">
              <a:latin typeface="Century Gothic"/>
              <a:ea typeface="Century Gothic"/>
              <a:cs typeface="Century Gothic"/>
              <a:sym typeface="Century Gothic"/>
            </a:endParaRPr>
          </a:p>
          <a:p>
            <a:pPr marL="0" lvl="0" indent="0" algn="l" rtl="0">
              <a:spcBef>
                <a:spcPts val="0"/>
              </a:spcBef>
              <a:spcAft>
                <a:spcPts val="0"/>
              </a:spcAft>
              <a:buNone/>
            </a:pPr>
            <a:endParaRPr sz="18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pic>
        <p:nvPicPr>
          <p:cNvPr id="568" name="Google Shape;568;p67"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cxnSp>
        <p:nvCxnSpPr>
          <p:cNvPr id="569" name="Google Shape;569;p67"/>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sp>
        <p:nvSpPr>
          <p:cNvPr id="570" name="Google Shape;570;p67"/>
          <p:cNvSpPr txBox="1"/>
          <p:nvPr/>
        </p:nvSpPr>
        <p:spPr>
          <a:xfrm>
            <a:off x="508800" y="1095000"/>
            <a:ext cx="10137300" cy="5725800"/>
          </a:xfrm>
          <a:prstGeom prst="rect">
            <a:avLst/>
          </a:prstGeom>
          <a:noFill/>
          <a:ln>
            <a:noFill/>
          </a:ln>
        </p:spPr>
        <p:txBody>
          <a:bodyPr spcFirstLastPara="1" wrap="square" lIns="91425" tIns="91425" rIns="91425" bIns="91425" anchor="t" anchorCtr="0">
            <a:spAutoFit/>
          </a:bodyPr>
          <a:lstStyle/>
          <a:p>
            <a:pPr marL="285750" lvl="0" indent="-285750" algn="l" rtl="0">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Netflix requires seamless versions of episodic content. Commercial bumpers and segment previews and recaps must be removed. Episode previews and recaps are permitted</a:t>
            </a:r>
            <a:endParaRPr sz="1800">
              <a:solidFill>
                <a:schemeClr val="dk1"/>
              </a:solidFill>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Video Sources: Netflix accepts IMF Application 2 Extended or iTunes® packaged ProRes files</a:t>
            </a:r>
            <a:endParaRPr sz="1800">
              <a:solidFill>
                <a:schemeClr val="dk1"/>
              </a:solidFill>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All ProRes 422 HQ files must meet the iTunes package specifications</a:t>
            </a:r>
            <a:endParaRPr sz="1800">
              <a:solidFill>
                <a:schemeClr val="dk1"/>
              </a:solidFill>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Titles must be delivered as long-play and cannot be split into multiple deliveries , e.g., if a title is 90 minutes in duration, a single file with a 90-minute duration must be delivered. Two (2) files with 45-minute durations will not be accepted.</a:t>
            </a:r>
            <a:endParaRPr sz="1800">
              <a:solidFill>
                <a:schemeClr val="dk1"/>
              </a:solidFill>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Netflix requires files to be delivered in their native frame rates. Netflix defines this to mean what the material was originally shot in or edited with regards to frame rate. If it was originally a film, Netflix requires the native film frame rate (either 23.976p, 24p, or 25p). This is often different from the frame rate that is used for tape, archival storage, and delivery to broadcasters (typically 29.97i df, or 25i). No 3:2 Pulldown flags allowed.</a:t>
            </a:r>
            <a:endParaRPr sz="1800">
              <a:solidFill>
                <a:schemeClr val="dk1"/>
              </a:solidFill>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Netflix requires files to be delivered in their original aspect ratio. Netflix will not accept a 4x3 version when a 16x9 version was originally created.</a:t>
            </a:r>
            <a:endParaRPr sz="1800">
              <a:solidFill>
                <a:schemeClr val="dk1"/>
              </a:solidFill>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Up-resing of content is prohibited. SD sources cannot be used to create HD deliverables. 4K video must come from a true 4K source and maintain unity in 4K throughout the entire post-production pipeline.</a:t>
            </a:r>
            <a:endParaRPr sz="18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800">
              <a:latin typeface="Century Gothic"/>
              <a:ea typeface="Century Gothic"/>
              <a:cs typeface="Century Gothic"/>
              <a:sym typeface="Century Gothic"/>
            </a:endParaRPr>
          </a:p>
        </p:txBody>
      </p:sp>
      <p:sp>
        <p:nvSpPr>
          <p:cNvPr id="571" name="Google Shape;571;p67"/>
          <p:cNvSpPr txBox="1"/>
          <p:nvPr/>
        </p:nvSpPr>
        <p:spPr>
          <a:xfrm>
            <a:off x="0" y="17700"/>
            <a:ext cx="10646100" cy="10467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SzPts val="1100"/>
              <a:buNone/>
            </a:pPr>
            <a:r>
              <a:rPr lang="en-US" sz="3000" b="1">
                <a:solidFill>
                  <a:schemeClr val="dk1"/>
                </a:solidFill>
              </a:rPr>
              <a:t>BLOCKERS TO NETFLIX SUBMISSIONS </a:t>
            </a:r>
            <a:endParaRPr sz="44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AUDIO VISUAL SESSION MANAGEMENT</a:t>
            </a:r>
            <a:endParaRPr sz="3200" b="1">
              <a:solidFill>
                <a:schemeClr val="dk1"/>
              </a:solidFill>
              <a:latin typeface="Century Gothic"/>
              <a:ea typeface="Century Gothic"/>
              <a:cs typeface="Century Gothic"/>
              <a:sym typeface="Century Gothic"/>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576" name="Google Shape;576;p68"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577" name="Google Shape;577;p68"/>
          <p:cNvSpPr txBox="1"/>
          <p:nvPr/>
        </p:nvSpPr>
        <p:spPr>
          <a:xfrm>
            <a:off x="0" y="17700"/>
            <a:ext cx="10646100" cy="1077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POST PRODUCTION</a:t>
            </a:r>
            <a:endParaRPr sz="320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AUDIO VISUAL SESSION MANAGEMENT</a:t>
            </a:r>
            <a:endParaRPr sz="3200" b="1">
              <a:solidFill>
                <a:schemeClr val="dk1"/>
              </a:solidFill>
              <a:latin typeface="Century Gothic"/>
              <a:ea typeface="Century Gothic"/>
              <a:cs typeface="Century Gothic"/>
              <a:sym typeface="Century Gothic"/>
            </a:endParaRPr>
          </a:p>
        </p:txBody>
      </p:sp>
      <p:cxnSp>
        <p:nvCxnSpPr>
          <p:cNvPr id="578" name="Google Shape;578;p68"/>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sp>
        <p:nvSpPr>
          <p:cNvPr id="579" name="Google Shape;579;p68"/>
          <p:cNvSpPr txBox="1"/>
          <p:nvPr/>
        </p:nvSpPr>
        <p:spPr>
          <a:xfrm>
            <a:off x="508900" y="1344975"/>
            <a:ext cx="10137300" cy="517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a:latin typeface="Century Gothic"/>
                <a:ea typeface="Century Gothic"/>
                <a:cs typeface="Century Gothic"/>
                <a:sym typeface="Century Gothic"/>
              </a:rPr>
              <a:t>BLOCKERS TO NETFLIX SUBMISSIONS </a:t>
            </a:r>
            <a:endParaRPr sz="1800" b="1">
              <a:latin typeface="Century Gothic"/>
              <a:ea typeface="Century Gothic"/>
              <a:cs typeface="Century Gothic"/>
              <a:sym typeface="Century Gothic"/>
            </a:endParaRPr>
          </a:p>
          <a:p>
            <a:pPr marL="0" lvl="0" indent="0" algn="l" rtl="0">
              <a:spcBef>
                <a:spcPts val="0"/>
              </a:spcBef>
              <a:spcAft>
                <a:spcPts val="0"/>
              </a:spcAft>
              <a:buNone/>
            </a:pPr>
            <a:endParaRPr sz="1800" b="1">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Source material must be of a quality that is equal to or greater than that of the chosen Netflix specification. Example: 15mbit Long GOP HD Mpeg2 cannot be used to create ProRes 422 HQ</a:t>
            </a:r>
            <a:endParaRPr sz="1800">
              <a:solidFill>
                <a:schemeClr val="dk1"/>
              </a:solidFill>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Source material must be uncensored. Translations within secondary audio and timed text assets should not introduce slurs that were not present in the original language or unnecessarily harshen/soften the language used, unless specifically requested by Netflix.</a:t>
            </a:r>
            <a:endParaRPr sz="1800">
              <a:solidFill>
                <a:schemeClr val="dk1"/>
              </a:solidFill>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Content with runtimes of less than 11 minutes must be combined to create longer episodes. All credits should be moved to the end of program and should run in the same sequence that the episodes appear stitched together.</a:t>
            </a:r>
            <a:endParaRPr sz="1800">
              <a:solidFill>
                <a:schemeClr val="dk1"/>
              </a:solidFill>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Partner shall deliver Source Material via the Netflix Backlot. Netflix Backlot is accessible via GUI (graphical user interface) and/or through API (application programming interface) integration with the vendor’s Asset Management System.</a:t>
            </a:r>
            <a:endParaRPr sz="18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sz="18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pic>
        <p:nvPicPr>
          <p:cNvPr id="584" name="Google Shape;584;p69"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585" name="Google Shape;585;p69"/>
          <p:cNvSpPr txBox="1"/>
          <p:nvPr/>
        </p:nvSpPr>
        <p:spPr>
          <a:xfrm>
            <a:off x="74" y="1615275"/>
            <a:ext cx="109710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dk1"/>
                </a:solidFill>
                <a:latin typeface="Century Gothic"/>
                <a:ea typeface="Century Gothic"/>
                <a:cs typeface="Century Gothic"/>
                <a:sym typeface="Century Gothic"/>
              </a:rPr>
              <a:t>ASSET MANAGEMENT</a:t>
            </a:r>
            <a:endParaRPr sz="4000" b="1">
              <a:solidFill>
                <a:schemeClr val="dk1"/>
              </a:solidFill>
              <a:latin typeface="Century Gothic"/>
              <a:ea typeface="Century Gothic"/>
              <a:cs typeface="Century Gothic"/>
              <a:sym typeface="Century Gothic"/>
            </a:endParaRPr>
          </a:p>
        </p:txBody>
      </p:sp>
      <p:pic>
        <p:nvPicPr>
          <p:cNvPr id="586" name="Google Shape;586;p69"/>
          <p:cNvPicPr preferRelativeResize="0"/>
          <p:nvPr/>
        </p:nvPicPr>
        <p:blipFill>
          <a:blip r:embed="rId4">
            <a:alphaModFix/>
          </a:blip>
          <a:stretch>
            <a:fillRect/>
          </a:stretch>
        </p:blipFill>
        <p:spPr>
          <a:xfrm>
            <a:off x="4470738" y="5060775"/>
            <a:ext cx="2029674" cy="50827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pic>
        <p:nvPicPr>
          <p:cNvPr id="591" name="Google Shape;591;p70"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592" name="Google Shape;592;p70"/>
          <p:cNvSpPr txBox="1"/>
          <p:nvPr/>
        </p:nvSpPr>
        <p:spPr>
          <a:xfrm>
            <a:off x="0" y="17700"/>
            <a:ext cx="106461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ASSET MANAGEMENT - GAINS &amp; OPPORTUNITIES?  </a:t>
            </a:r>
            <a:endParaRPr sz="3200" b="1">
              <a:solidFill>
                <a:schemeClr val="dk1"/>
              </a:solidFill>
              <a:latin typeface="Century Gothic"/>
              <a:ea typeface="Century Gothic"/>
              <a:cs typeface="Century Gothic"/>
              <a:sym typeface="Century Gothic"/>
            </a:endParaRPr>
          </a:p>
        </p:txBody>
      </p:sp>
      <p:cxnSp>
        <p:nvCxnSpPr>
          <p:cNvPr id="593" name="Google Shape;593;p70"/>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sp>
        <p:nvSpPr>
          <p:cNvPr id="594" name="Google Shape;594;p70"/>
          <p:cNvSpPr txBox="1"/>
          <p:nvPr/>
        </p:nvSpPr>
        <p:spPr>
          <a:xfrm>
            <a:off x="0" y="884438"/>
            <a:ext cx="11225400" cy="32889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US" sz="1800">
                <a:solidFill>
                  <a:schemeClr val="dk1"/>
                </a:solidFill>
                <a:latin typeface="Century Gothic"/>
                <a:ea typeface="Century Gothic"/>
                <a:cs typeface="Century Gothic"/>
                <a:sym typeface="Century Gothic"/>
              </a:rPr>
              <a:t>NEW TOOLS AND WORKFLOWS REQUIRED TO COMPLY WITH THE EVOLUTION OF THE MARKET</a:t>
            </a:r>
            <a:endParaRPr sz="1800">
              <a:solidFill>
                <a:schemeClr val="dk1"/>
              </a:solidFill>
              <a:latin typeface="Century Gothic"/>
              <a:ea typeface="Century Gothic"/>
              <a:cs typeface="Century Gothic"/>
              <a:sym typeface="Century Gothic"/>
            </a:endParaRPr>
          </a:p>
          <a:p>
            <a:pPr marL="285750" lvl="0" indent="-285750" algn="l" rtl="0">
              <a:spcBef>
                <a:spcPts val="160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Major changes in the offer to the final consumer driven by the arrival of global, regional and local digital platforms</a:t>
            </a:r>
            <a:br>
              <a:rPr lang="en-US" sz="1800">
                <a:solidFill>
                  <a:schemeClr val="dk1"/>
                </a:solidFill>
                <a:latin typeface="Century Gothic"/>
                <a:ea typeface="Century Gothic"/>
                <a:cs typeface="Century Gothic"/>
                <a:sym typeface="Century Gothic"/>
              </a:rPr>
            </a:br>
            <a:r>
              <a:rPr lang="en-US" sz="1800">
                <a:solidFill>
                  <a:schemeClr val="dk1"/>
                </a:solidFill>
                <a:latin typeface="Century Gothic"/>
                <a:ea typeface="Century Gothic"/>
                <a:cs typeface="Century Gothic"/>
                <a:sym typeface="Century Gothic"/>
              </a:rPr>
              <a:t>	=&gt; more distribution opportunities to more broadcasters (non exclusive rights)</a:t>
            </a:r>
            <a:br>
              <a:rPr lang="en-US" sz="1800">
                <a:solidFill>
                  <a:schemeClr val="dk1"/>
                </a:solidFill>
                <a:latin typeface="Century Gothic"/>
                <a:ea typeface="Century Gothic"/>
                <a:cs typeface="Century Gothic"/>
                <a:sym typeface="Century Gothic"/>
              </a:rPr>
            </a:br>
            <a:r>
              <a:rPr lang="en-US" sz="1800">
                <a:solidFill>
                  <a:schemeClr val="dk1"/>
                </a:solidFill>
                <a:latin typeface="Century Gothic"/>
                <a:ea typeface="Century Gothic"/>
                <a:cs typeface="Century Gothic"/>
                <a:sym typeface="Century Gothic"/>
              </a:rPr>
              <a:t>	=&gt; contents can be made available to a broader audience </a:t>
            </a:r>
            <a:r>
              <a:rPr lang="en-US" sz="1800" b="1">
                <a:solidFill>
                  <a:schemeClr val="dk1"/>
                </a:solidFill>
                <a:latin typeface="Century Gothic"/>
                <a:ea typeface="Century Gothic"/>
                <a:cs typeface="Century Gothic"/>
                <a:sym typeface="Century Gothic"/>
              </a:rPr>
              <a:t>worldwide</a:t>
            </a:r>
            <a:endParaRPr sz="1800" b="1">
              <a:solidFill>
                <a:schemeClr val="dk1"/>
              </a:solidFill>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More broadcast modes and territories =&gt; more windows =&gt; more deliveries =&gt; more technical costs</a:t>
            </a:r>
            <a:endParaRPr sz="1800">
              <a:solidFill>
                <a:schemeClr val="dk1"/>
              </a:solidFill>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Business model has changed: more sources of revenues but smaller revenues</a:t>
            </a:r>
            <a:endParaRPr sz="1800">
              <a:solidFill>
                <a:schemeClr val="dk1"/>
              </a:solidFill>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Increase of technical costs to provide broadcast materials</a:t>
            </a:r>
            <a:endParaRPr sz="1800">
              <a:solidFill>
                <a:schemeClr val="dk1"/>
              </a:solidFill>
              <a:latin typeface="Century Gothic"/>
              <a:ea typeface="Century Gothic"/>
              <a:cs typeface="Century Gothic"/>
              <a:sym typeface="Century Gothic"/>
            </a:endParaRPr>
          </a:p>
          <a:p>
            <a:pPr marL="0" lvl="0" indent="0" algn="l" rtl="0">
              <a:lnSpc>
                <a:spcPct val="150000"/>
              </a:lnSpc>
              <a:spcBef>
                <a:spcPts val="1000"/>
              </a:spcBef>
              <a:spcAft>
                <a:spcPts val="1600"/>
              </a:spcAft>
              <a:buNone/>
            </a:pPr>
            <a:r>
              <a:rPr lang="en-US" sz="1800">
                <a:solidFill>
                  <a:schemeClr val="dk1"/>
                </a:solidFill>
                <a:latin typeface="Century Gothic"/>
                <a:ea typeface="Century Gothic"/>
                <a:cs typeface="Century Gothic"/>
                <a:sym typeface="Century Gothic"/>
              </a:rPr>
              <a:t>=&gt; </a:t>
            </a:r>
            <a:r>
              <a:rPr lang="en-US" sz="1800" b="1">
                <a:solidFill>
                  <a:schemeClr val="dk1"/>
                </a:solidFill>
                <a:latin typeface="Century Gothic"/>
                <a:ea typeface="Century Gothic"/>
                <a:cs typeface="Century Gothic"/>
                <a:sym typeface="Century Gothic"/>
              </a:rPr>
              <a:t>Optimization required to reduce the costs attached to each delivery</a:t>
            </a:r>
            <a:endParaRPr sz="1800">
              <a:solidFill>
                <a:schemeClr val="dk1"/>
              </a:solidFill>
              <a:latin typeface="Century Gothic"/>
              <a:ea typeface="Century Gothic"/>
              <a:cs typeface="Century Gothic"/>
              <a:sym typeface="Century Gothic"/>
            </a:endParaRPr>
          </a:p>
        </p:txBody>
      </p:sp>
      <p:sp>
        <p:nvSpPr>
          <p:cNvPr id="595" name="Google Shape;595;p70"/>
          <p:cNvSpPr txBox="1"/>
          <p:nvPr/>
        </p:nvSpPr>
        <p:spPr>
          <a:xfrm>
            <a:off x="204525" y="4455075"/>
            <a:ext cx="5558700" cy="206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1800">
                <a:solidFill>
                  <a:schemeClr val="dk1"/>
                </a:solidFill>
                <a:latin typeface="Century Gothic"/>
                <a:ea typeface="Century Gothic"/>
                <a:cs typeface="Century Gothic"/>
                <a:sym typeface="Century Gothic"/>
              </a:rPr>
              <a:t>FROM A CONTENT OWNER PERSPECTIVE </a:t>
            </a:r>
            <a:endParaRPr sz="1800">
              <a:solidFill>
                <a:schemeClr val="dk1"/>
              </a:solidFill>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Permanent accessibility to source materials </a:t>
            </a:r>
            <a:endParaRPr sz="1800">
              <a:solidFill>
                <a:schemeClr val="dk1"/>
              </a:solidFill>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Multiple deliveries needed anywhere in the world</a:t>
            </a:r>
            <a:endParaRPr sz="1800">
              <a:solidFill>
                <a:schemeClr val="dk1"/>
              </a:solidFill>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Technical costs to be in line with revenues driven by sales</a:t>
            </a:r>
            <a:endParaRPr sz="18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a:latin typeface="Calibri"/>
              <a:ea typeface="Calibri"/>
              <a:cs typeface="Calibri"/>
              <a:sym typeface="Calibri"/>
            </a:endParaRPr>
          </a:p>
        </p:txBody>
      </p:sp>
      <p:sp>
        <p:nvSpPr>
          <p:cNvPr id="596" name="Google Shape;596;p70"/>
          <p:cNvSpPr txBox="1"/>
          <p:nvPr/>
        </p:nvSpPr>
        <p:spPr>
          <a:xfrm>
            <a:off x="5414200" y="4455075"/>
            <a:ext cx="6099900" cy="2124000"/>
          </a:xfrm>
          <a:prstGeom prst="rect">
            <a:avLst/>
          </a:prstGeom>
          <a:noFill/>
          <a:ln>
            <a:noFill/>
          </a:ln>
        </p:spPr>
        <p:txBody>
          <a:bodyPr spcFirstLastPara="1" wrap="square" lIns="91425" tIns="91425" rIns="91425" bIns="91425" anchor="t" anchorCtr="0">
            <a:spAutoFit/>
          </a:bodyPr>
          <a:lstStyle/>
          <a:p>
            <a:pPr marL="0" lvl="0" indent="0" algn="l" rtl="0">
              <a:spcBef>
                <a:spcPts val="2000"/>
              </a:spcBef>
              <a:spcAft>
                <a:spcPts val="0"/>
              </a:spcAft>
              <a:buClr>
                <a:schemeClr val="dk1"/>
              </a:buClr>
              <a:buSzPts val="1100"/>
              <a:buFont typeface="Arial"/>
              <a:buNone/>
            </a:pPr>
            <a:r>
              <a:rPr lang="en-US" sz="1800">
                <a:solidFill>
                  <a:schemeClr val="dk1"/>
                </a:solidFill>
                <a:latin typeface="Century Gothic"/>
                <a:ea typeface="Century Gothic"/>
                <a:cs typeface="Century Gothic"/>
                <a:sym typeface="Century Gothic"/>
              </a:rPr>
              <a:t>FROM A VENDOR PERSPECTIVE</a:t>
            </a:r>
            <a:endParaRPr sz="1800">
              <a:solidFill>
                <a:schemeClr val="dk1"/>
              </a:solidFill>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Ability to handle large volumes (5 000+ assets / deal)</a:t>
            </a:r>
            <a:endParaRPr sz="1800">
              <a:solidFill>
                <a:schemeClr val="dk1"/>
              </a:solidFill>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Ability to handle any kind of specs and workflows</a:t>
            </a:r>
            <a:endParaRPr sz="1800">
              <a:solidFill>
                <a:schemeClr val="dk1"/>
              </a:solidFill>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Compliance with technical requirements is a must have</a:t>
            </a:r>
            <a:endParaRPr sz="1800">
              <a:solidFill>
                <a:schemeClr val="dk1"/>
              </a:solidFill>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Reactiveness to meet tight deadlines</a:t>
            </a:r>
            <a:endParaRPr>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pic>
        <p:nvPicPr>
          <p:cNvPr id="601" name="Google Shape;601;p71"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602" name="Google Shape;602;p71"/>
          <p:cNvSpPr txBox="1"/>
          <p:nvPr/>
        </p:nvSpPr>
        <p:spPr>
          <a:xfrm>
            <a:off x="0" y="17700"/>
            <a:ext cx="10646100" cy="5850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US" sz="3200" b="1">
                <a:solidFill>
                  <a:schemeClr val="dk1"/>
                </a:solidFill>
                <a:latin typeface="Century Gothic"/>
                <a:ea typeface="Century Gothic"/>
                <a:cs typeface="Century Gothic"/>
                <a:sym typeface="Century Gothic"/>
              </a:rPr>
              <a:t>ASSET MANAGEMENT - GAINS &amp; OPPORTUNITIES? </a:t>
            </a:r>
            <a:endParaRPr sz="3200" b="1">
              <a:solidFill>
                <a:schemeClr val="dk1"/>
              </a:solidFill>
              <a:latin typeface="Century Gothic"/>
              <a:ea typeface="Century Gothic"/>
              <a:cs typeface="Century Gothic"/>
              <a:sym typeface="Century Gothic"/>
            </a:endParaRPr>
          </a:p>
        </p:txBody>
      </p:sp>
      <p:cxnSp>
        <p:nvCxnSpPr>
          <p:cNvPr id="603" name="Google Shape;603;p71"/>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sp>
        <p:nvSpPr>
          <p:cNvPr id="604" name="Google Shape;604;p71"/>
          <p:cNvSpPr txBox="1"/>
          <p:nvPr/>
        </p:nvSpPr>
        <p:spPr>
          <a:xfrm>
            <a:off x="229450" y="791500"/>
            <a:ext cx="11225400" cy="600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latin typeface="Century Gothic"/>
                <a:ea typeface="Century Gothic"/>
                <a:cs typeface="Century Gothic"/>
                <a:sym typeface="Century Gothic"/>
              </a:rPr>
              <a:t>MARKET DRIVEN SINGLE OFFER </a:t>
            </a:r>
            <a:br>
              <a:rPr lang="en-US" sz="1800">
                <a:latin typeface="Century Gothic"/>
                <a:ea typeface="Century Gothic"/>
                <a:cs typeface="Century Gothic"/>
                <a:sym typeface="Century Gothic"/>
              </a:rPr>
            </a:br>
            <a:r>
              <a:rPr lang="en-US" sz="1800">
                <a:latin typeface="Century Gothic"/>
                <a:ea typeface="Century Gothic"/>
                <a:cs typeface="Century Gothic"/>
                <a:sym typeface="Century Gothic"/>
              </a:rPr>
              <a:t>ON INGEST, QC, STORAGE, ASSET MANAGEMENT AND DELIVERY BY HIVENTY:</a:t>
            </a:r>
            <a:endParaRPr sz="1800">
              <a:latin typeface="Century Gothic"/>
              <a:ea typeface="Century Gothic"/>
              <a:cs typeface="Century Gothic"/>
              <a:sym typeface="Century Gothic"/>
            </a:endParaRPr>
          </a:p>
          <a:p>
            <a:pPr marL="0" lvl="0" indent="0" algn="l" rtl="0">
              <a:spcBef>
                <a:spcPts val="0"/>
              </a:spcBef>
              <a:spcAft>
                <a:spcPts val="0"/>
              </a:spcAft>
              <a:buNone/>
            </a:pPr>
            <a:endParaRPr sz="1800">
              <a:latin typeface="Century Gothic"/>
              <a:ea typeface="Century Gothic"/>
              <a:cs typeface="Century Gothic"/>
              <a:sym typeface="Century Gothic"/>
            </a:endParaRPr>
          </a:p>
          <a:p>
            <a:pPr marL="0" lvl="0" indent="0" algn="l" rtl="0">
              <a:spcBef>
                <a:spcPts val="0"/>
              </a:spcBef>
              <a:spcAft>
                <a:spcPts val="0"/>
              </a:spcAft>
              <a:buNone/>
            </a:pPr>
            <a:r>
              <a:rPr lang="en-US" sz="1800">
                <a:latin typeface="Century Gothic"/>
                <a:ea typeface="Century Gothic"/>
                <a:cs typeface="Century Gothic"/>
                <a:sym typeface="Century Gothic"/>
              </a:rPr>
              <a:t>Target: help you sale and deliver your programs :</a:t>
            </a:r>
            <a:endParaRPr sz="1800">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US" sz="1800">
                <a:solidFill>
                  <a:schemeClr val="dk1"/>
                </a:solidFill>
                <a:latin typeface="Century Gothic"/>
                <a:ea typeface="Century Gothic"/>
                <a:cs typeface="Century Gothic"/>
                <a:sym typeface="Century Gothic"/>
              </a:rPr>
              <a:t>=&gt; Give more value to your library of contents and make new sales possible = increase revenues</a:t>
            </a:r>
            <a:endParaRPr sz="18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US" sz="1800">
                <a:solidFill>
                  <a:schemeClr val="dk1"/>
                </a:solidFill>
                <a:latin typeface="Century Gothic"/>
                <a:ea typeface="Century Gothic"/>
                <a:cs typeface="Century Gothic"/>
                <a:sym typeface="Century Gothic"/>
              </a:rPr>
              <a:t>=&gt; Reduce technical costs attached to each sales = lower down costs</a:t>
            </a:r>
            <a:endParaRPr sz="1800">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US" sz="1800">
                <a:solidFill>
                  <a:schemeClr val="dk1"/>
                </a:solidFill>
                <a:latin typeface="Century Gothic"/>
                <a:ea typeface="Century Gothic"/>
                <a:cs typeface="Century Gothic"/>
                <a:sym typeface="Century Gothic"/>
              </a:rPr>
              <a:t>=&gt; Increase profitability</a:t>
            </a:r>
            <a:endParaRPr sz="18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US" sz="1800">
                <a:latin typeface="Century Gothic"/>
                <a:ea typeface="Century Gothic"/>
                <a:cs typeface="Century Gothic"/>
                <a:sym typeface="Century Gothic"/>
              </a:rPr>
              <a:t> </a:t>
            </a:r>
            <a:endParaRPr sz="1800">
              <a:latin typeface="Century Gothic"/>
              <a:ea typeface="Century Gothic"/>
              <a:cs typeface="Century Gothic"/>
              <a:sym typeface="Century Gothic"/>
            </a:endParaRPr>
          </a:p>
          <a:p>
            <a:pPr marL="0" lvl="0" indent="0" algn="l" rtl="0">
              <a:spcBef>
                <a:spcPts val="0"/>
              </a:spcBef>
              <a:spcAft>
                <a:spcPts val="0"/>
              </a:spcAft>
              <a:buNone/>
            </a:pPr>
            <a:r>
              <a:rPr lang="en-US" sz="1800">
                <a:latin typeface="Century Gothic"/>
                <a:ea typeface="Century Gothic"/>
                <a:cs typeface="Century Gothic"/>
                <a:sym typeface="Century Gothic"/>
              </a:rPr>
              <a:t>How: </a:t>
            </a:r>
            <a:endParaRPr sz="1800">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latin typeface="Century Gothic"/>
                <a:ea typeface="Century Gothic"/>
                <a:cs typeface="Century Gothic"/>
                <a:sym typeface="Century Gothic"/>
              </a:rPr>
              <a:t>Clear and complete inventory, audit of all assets available on your library of titles</a:t>
            </a:r>
            <a:endParaRPr sz="1800">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latin typeface="Century Gothic"/>
                <a:ea typeface="Century Gothic"/>
                <a:cs typeface="Century Gothic"/>
                <a:sym typeface="Century Gothic"/>
              </a:rPr>
              <a:t>Streaming links for viewing purposes to ease sales</a:t>
            </a:r>
            <a:endParaRPr sz="1800">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latin typeface="Century Gothic"/>
                <a:ea typeface="Century Gothic"/>
                <a:cs typeface="Century Gothic"/>
                <a:sym typeface="Century Gothic"/>
              </a:rPr>
              <a:t>Automated delivery workflows </a:t>
            </a:r>
            <a:endParaRPr sz="1800">
              <a:latin typeface="Century Gothic"/>
              <a:ea typeface="Century Gothic"/>
              <a:cs typeface="Century Gothic"/>
              <a:sym typeface="Century Gothic"/>
            </a:endParaRPr>
          </a:p>
          <a:p>
            <a:pPr marL="0" lvl="0" indent="0" algn="l" rtl="0">
              <a:spcBef>
                <a:spcPts val="0"/>
              </a:spcBef>
              <a:spcAft>
                <a:spcPts val="0"/>
              </a:spcAft>
              <a:buNone/>
            </a:pPr>
            <a:endParaRPr sz="1800">
              <a:latin typeface="Century Gothic"/>
              <a:ea typeface="Century Gothic"/>
              <a:cs typeface="Century Gothic"/>
              <a:sym typeface="Century Gothic"/>
            </a:endParaRPr>
          </a:p>
          <a:p>
            <a:pPr marL="0" lvl="0" indent="0" algn="l" rtl="0">
              <a:spcBef>
                <a:spcPts val="0"/>
              </a:spcBef>
              <a:spcAft>
                <a:spcPts val="0"/>
              </a:spcAft>
              <a:buNone/>
            </a:pPr>
            <a:r>
              <a:rPr lang="en-US" sz="1800">
                <a:latin typeface="Century Gothic"/>
                <a:ea typeface="Century Gothic"/>
                <a:cs typeface="Century Gothic"/>
                <a:sym typeface="Century Gothic"/>
              </a:rPr>
              <a:t>An offer relying on : </a:t>
            </a:r>
            <a:endParaRPr sz="1800">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latin typeface="Century Gothic"/>
                <a:ea typeface="Century Gothic"/>
                <a:cs typeface="Century Gothic"/>
                <a:sym typeface="Century Gothic"/>
              </a:rPr>
              <a:t>Properly ingested and qualified / Qced assets: the more we now about the assets the more we can automate downstream</a:t>
            </a:r>
            <a:endParaRPr sz="1800">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latin typeface="Century Gothic"/>
                <a:ea typeface="Century Gothic"/>
                <a:cs typeface="Century Gothic"/>
                <a:sym typeface="Century Gothic"/>
              </a:rPr>
              <a:t>Secured online storage guaranteeing permanent and immediate accessibility to assets</a:t>
            </a:r>
            <a:endParaRPr sz="1800">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latin typeface="Century Gothic"/>
                <a:ea typeface="Century Gothic"/>
                <a:cs typeface="Century Gothic"/>
                <a:sym typeface="Century Gothic"/>
              </a:rPr>
              <a:t>Client oriented asset management web platform </a:t>
            </a:r>
            <a:endParaRPr sz="1800">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latin typeface="Century Gothic"/>
                <a:ea typeface="Century Gothic"/>
                <a:cs typeface="Century Gothic"/>
                <a:sym typeface="Century Gothic"/>
              </a:rPr>
              <a:t>Automated workflows for straight deliveries</a:t>
            </a:r>
            <a:endParaRPr sz="1800">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latin typeface="Century Gothic"/>
                <a:ea typeface="Century Gothic"/>
                <a:cs typeface="Century Gothic"/>
                <a:sym typeface="Century Gothic"/>
              </a:rPr>
              <a:t>Automated or semi automated workflows on file conversion and delivery to any broadcaster’s specs</a:t>
            </a:r>
            <a:endParaRPr sz="1600">
              <a:latin typeface="Century Gothic"/>
              <a:ea typeface="Century Gothic"/>
              <a:cs typeface="Century Gothic"/>
              <a:sym typeface="Century Gothic"/>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609" name="Google Shape;609;p72"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610" name="Google Shape;610;p72"/>
          <p:cNvSpPr txBox="1"/>
          <p:nvPr/>
        </p:nvSpPr>
        <p:spPr>
          <a:xfrm>
            <a:off x="0" y="17700"/>
            <a:ext cx="10646100" cy="5850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US" sz="3200" b="1">
                <a:solidFill>
                  <a:schemeClr val="dk1"/>
                </a:solidFill>
                <a:latin typeface="Century Gothic"/>
                <a:ea typeface="Century Gothic"/>
                <a:cs typeface="Century Gothic"/>
                <a:sym typeface="Century Gothic"/>
              </a:rPr>
              <a:t>ASSET MANAGEMENT - GAINS &amp; OPPORTUNITIES? </a:t>
            </a:r>
            <a:endParaRPr sz="3200" b="1">
              <a:solidFill>
                <a:schemeClr val="dk1"/>
              </a:solidFill>
              <a:latin typeface="Century Gothic"/>
              <a:ea typeface="Century Gothic"/>
              <a:cs typeface="Century Gothic"/>
              <a:sym typeface="Century Gothic"/>
            </a:endParaRPr>
          </a:p>
        </p:txBody>
      </p:sp>
      <p:cxnSp>
        <p:nvCxnSpPr>
          <p:cNvPr id="611" name="Google Shape;611;p72"/>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pic>
        <p:nvPicPr>
          <p:cNvPr id="612" name="Google Shape;612;p72"/>
          <p:cNvPicPr preferRelativeResize="0"/>
          <p:nvPr/>
        </p:nvPicPr>
        <p:blipFill>
          <a:blip r:embed="rId4">
            <a:alphaModFix/>
          </a:blip>
          <a:stretch>
            <a:fillRect/>
          </a:stretch>
        </p:blipFill>
        <p:spPr>
          <a:xfrm>
            <a:off x="1680241" y="5855651"/>
            <a:ext cx="1233747" cy="728686"/>
          </a:xfrm>
          <a:prstGeom prst="rect">
            <a:avLst/>
          </a:prstGeom>
          <a:noFill/>
          <a:ln>
            <a:noFill/>
          </a:ln>
        </p:spPr>
      </p:pic>
      <p:pic>
        <p:nvPicPr>
          <p:cNvPr id="613" name="Google Shape;613;p72"/>
          <p:cNvPicPr preferRelativeResize="0"/>
          <p:nvPr/>
        </p:nvPicPr>
        <p:blipFill>
          <a:blip r:embed="rId5">
            <a:alphaModFix/>
          </a:blip>
          <a:stretch>
            <a:fillRect/>
          </a:stretch>
        </p:blipFill>
        <p:spPr>
          <a:xfrm>
            <a:off x="905896" y="4936316"/>
            <a:ext cx="1233735" cy="1238112"/>
          </a:xfrm>
          <a:prstGeom prst="rect">
            <a:avLst/>
          </a:prstGeom>
          <a:noFill/>
          <a:ln>
            <a:noFill/>
          </a:ln>
        </p:spPr>
      </p:pic>
      <p:pic>
        <p:nvPicPr>
          <p:cNvPr id="614" name="Google Shape;614;p72"/>
          <p:cNvPicPr preferRelativeResize="0"/>
          <p:nvPr/>
        </p:nvPicPr>
        <p:blipFill>
          <a:blip r:embed="rId6">
            <a:alphaModFix/>
          </a:blip>
          <a:stretch>
            <a:fillRect/>
          </a:stretch>
        </p:blipFill>
        <p:spPr>
          <a:xfrm>
            <a:off x="1532747" y="3932322"/>
            <a:ext cx="1365910" cy="1022795"/>
          </a:xfrm>
          <a:prstGeom prst="rect">
            <a:avLst/>
          </a:prstGeom>
          <a:noFill/>
          <a:ln>
            <a:noFill/>
          </a:ln>
        </p:spPr>
      </p:pic>
      <p:pic>
        <p:nvPicPr>
          <p:cNvPr id="615" name="Google Shape;615;p72"/>
          <p:cNvPicPr preferRelativeResize="0"/>
          <p:nvPr/>
        </p:nvPicPr>
        <p:blipFill>
          <a:blip r:embed="rId7">
            <a:alphaModFix/>
          </a:blip>
          <a:stretch>
            <a:fillRect/>
          </a:stretch>
        </p:blipFill>
        <p:spPr>
          <a:xfrm>
            <a:off x="2555051" y="5054435"/>
            <a:ext cx="1480474" cy="1238112"/>
          </a:xfrm>
          <a:prstGeom prst="rect">
            <a:avLst/>
          </a:prstGeom>
          <a:noFill/>
          <a:ln>
            <a:noFill/>
          </a:ln>
        </p:spPr>
      </p:pic>
      <p:sp>
        <p:nvSpPr>
          <p:cNvPr id="616" name="Google Shape;616;p72"/>
          <p:cNvSpPr/>
          <p:nvPr/>
        </p:nvSpPr>
        <p:spPr>
          <a:xfrm rot="932">
            <a:off x="4086320" y="5148874"/>
            <a:ext cx="1107000" cy="813000"/>
          </a:xfrm>
          <a:prstGeom prst="rightArrow">
            <a:avLst>
              <a:gd name="adj1" fmla="val 50000"/>
              <a:gd name="adj2" fmla="val 50000"/>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000"/>
              <a:t>INGEST</a:t>
            </a:r>
            <a:endParaRPr sz="1000"/>
          </a:p>
        </p:txBody>
      </p:sp>
      <p:sp>
        <p:nvSpPr>
          <p:cNvPr id="617" name="Google Shape;617;p72"/>
          <p:cNvSpPr/>
          <p:nvPr/>
        </p:nvSpPr>
        <p:spPr>
          <a:xfrm>
            <a:off x="5244125" y="2577575"/>
            <a:ext cx="250800" cy="3401700"/>
          </a:xfrm>
          <a:prstGeom prst="roundRect">
            <a:avLst>
              <a:gd name="adj" fmla="val 16667"/>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t>QUALIFICATION / QC</a:t>
            </a:r>
            <a:endParaRPr sz="1000"/>
          </a:p>
        </p:txBody>
      </p:sp>
      <p:sp>
        <p:nvSpPr>
          <p:cNvPr id="618" name="Google Shape;618;p72"/>
          <p:cNvSpPr/>
          <p:nvPr/>
        </p:nvSpPr>
        <p:spPr>
          <a:xfrm rot="1808">
            <a:off x="3481482" y="4123129"/>
            <a:ext cx="1711500" cy="813000"/>
          </a:xfrm>
          <a:prstGeom prst="rightArrow">
            <a:avLst>
              <a:gd name="adj1" fmla="val 50000"/>
              <a:gd name="adj2" fmla="val 50000"/>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000"/>
              <a:t>DIGITIZATION AND RESTORATION</a:t>
            </a:r>
            <a:endParaRPr sz="1000"/>
          </a:p>
        </p:txBody>
      </p:sp>
      <p:sp>
        <p:nvSpPr>
          <p:cNvPr id="619" name="Google Shape;619;p72"/>
          <p:cNvSpPr/>
          <p:nvPr/>
        </p:nvSpPr>
        <p:spPr>
          <a:xfrm>
            <a:off x="5954022" y="2270845"/>
            <a:ext cx="1908900" cy="3708600"/>
          </a:xfrm>
          <a:prstGeom prst="roundRect">
            <a:avLst>
              <a:gd name="adj" fmla="val 16667"/>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STORAGE</a:t>
            </a:r>
            <a:br>
              <a:rPr lang="en-US"/>
            </a:br>
            <a:r>
              <a:rPr lang="en-US"/>
              <a:t>ASSETS</a:t>
            </a:r>
            <a:endParaRPr/>
          </a:p>
        </p:txBody>
      </p:sp>
      <p:cxnSp>
        <p:nvCxnSpPr>
          <p:cNvPr id="620" name="Google Shape;620;p72"/>
          <p:cNvCxnSpPr/>
          <p:nvPr/>
        </p:nvCxnSpPr>
        <p:spPr>
          <a:xfrm>
            <a:off x="213225" y="3833014"/>
            <a:ext cx="4898400" cy="0"/>
          </a:xfrm>
          <a:prstGeom prst="straightConnector1">
            <a:avLst/>
          </a:prstGeom>
          <a:noFill/>
          <a:ln w="9525" cap="flat" cmpd="sng">
            <a:solidFill>
              <a:srgbClr val="595959"/>
            </a:solidFill>
            <a:prstDash val="solid"/>
            <a:round/>
            <a:headEnd type="none" w="med" len="med"/>
            <a:tailEnd type="none" w="med" len="med"/>
          </a:ln>
        </p:spPr>
      </p:cxnSp>
      <p:sp>
        <p:nvSpPr>
          <p:cNvPr id="621" name="Google Shape;621;p72"/>
          <p:cNvSpPr/>
          <p:nvPr/>
        </p:nvSpPr>
        <p:spPr>
          <a:xfrm>
            <a:off x="213225" y="3934950"/>
            <a:ext cx="912300" cy="2121600"/>
          </a:xfrm>
          <a:prstGeom prst="roundRect">
            <a:avLst>
              <a:gd name="adj" fmla="val 16667"/>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100"/>
              <a:t>LIBRARY</a:t>
            </a:r>
            <a:endParaRPr sz="1100"/>
          </a:p>
        </p:txBody>
      </p:sp>
      <p:sp>
        <p:nvSpPr>
          <p:cNvPr id="622" name="Google Shape;622;p72"/>
          <p:cNvSpPr/>
          <p:nvPr/>
        </p:nvSpPr>
        <p:spPr>
          <a:xfrm>
            <a:off x="213225" y="2513750"/>
            <a:ext cx="825000" cy="1238400"/>
          </a:xfrm>
          <a:prstGeom prst="roundRect">
            <a:avLst>
              <a:gd name="adj" fmla="val 16667"/>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100"/>
              <a:t>NEW SHOWS</a:t>
            </a:r>
            <a:endParaRPr sz="1100"/>
          </a:p>
        </p:txBody>
      </p:sp>
      <p:pic>
        <p:nvPicPr>
          <p:cNvPr id="623" name="Google Shape;623;p72"/>
          <p:cNvPicPr preferRelativeResize="0"/>
          <p:nvPr/>
        </p:nvPicPr>
        <p:blipFill>
          <a:blip r:embed="rId8">
            <a:alphaModFix/>
          </a:blip>
          <a:stretch>
            <a:fillRect/>
          </a:stretch>
        </p:blipFill>
        <p:spPr>
          <a:xfrm>
            <a:off x="1556889" y="2577812"/>
            <a:ext cx="1480470" cy="1114291"/>
          </a:xfrm>
          <a:prstGeom prst="rect">
            <a:avLst/>
          </a:prstGeom>
          <a:noFill/>
          <a:ln>
            <a:noFill/>
          </a:ln>
        </p:spPr>
      </p:pic>
      <p:sp>
        <p:nvSpPr>
          <p:cNvPr id="624" name="Google Shape;624;p72"/>
          <p:cNvSpPr/>
          <p:nvPr/>
        </p:nvSpPr>
        <p:spPr>
          <a:xfrm rot="1819">
            <a:off x="3492069" y="2653212"/>
            <a:ext cx="1701000" cy="813000"/>
          </a:xfrm>
          <a:prstGeom prst="rightArrow">
            <a:avLst>
              <a:gd name="adj1" fmla="val 50000"/>
              <a:gd name="adj2" fmla="val 50000"/>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t>INGEST</a:t>
            </a:r>
            <a:endParaRPr sz="1000"/>
          </a:p>
        </p:txBody>
      </p:sp>
      <p:sp>
        <p:nvSpPr>
          <p:cNvPr id="625" name="Google Shape;625;p72"/>
          <p:cNvSpPr/>
          <p:nvPr/>
        </p:nvSpPr>
        <p:spPr>
          <a:xfrm>
            <a:off x="213225" y="1092525"/>
            <a:ext cx="825000" cy="1238400"/>
          </a:xfrm>
          <a:prstGeom prst="roundRect">
            <a:avLst>
              <a:gd name="adj" fmla="val 16667"/>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100"/>
              <a:t>META</a:t>
            </a:r>
            <a:br>
              <a:rPr lang="en-US" sz="1100"/>
            </a:br>
            <a:r>
              <a:rPr lang="en-US" sz="1100"/>
              <a:t>DATAS</a:t>
            </a:r>
            <a:endParaRPr sz="1100"/>
          </a:p>
        </p:txBody>
      </p:sp>
      <p:pic>
        <p:nvPicPr>
          <p:cNvPr id="626" name="Google Shape;626;p72"/>
          <p:cNvPicPr preferRelativeResize="0"/>
          <p:nvPr/>
        </p:nvPicPr>
        <p:blipFill>
          <a:blip r:embed="rId9">
            <a:alphaModFix/>
          </a:blip>
          <a:stretch>
            <a:fillRect/>
          </a:stretch>
        </p:blipFill>
        <p:spPr>
          <a:xfrm>
            <a:off x="1305330" y="1234362"/>
            <a:ext cx="1909035" cy="834678"/>
          </a:xfrm>
          <a:prstGeom prst="rect">
            <a:avLst/>
          </a:prstGeom>
          <a:noFill/>
          <a:ln>
            <a:noFill/>
          </a:ln>
        </p:spPr>
      </p:pic>
      <p:sp>
        <p:nvSpPr>
          <p:cNvPr id="627" name="Google Shape;627;p72"/>
          <p:cNvSpPr/>
          <p:nvPr/>
        </p:nvSpPr>
        <p:spPr>
          <a:xfrm rot="1305">
            <a:off x="3481482" y="1183291"/>
            <a:ext cx="2370900" cy="813000"/>
          </a:xfrm>
          <a:prstGeom prst="rightArrow">
            <a:avLst>
              <a:gd name="adj1" fmla="val 50000"/>
              <a:gd name="adj2" fmla="val 50000"/>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t>INGEST</a:t>
            </a:r>
            <a:endParaRPr sz="1000"/>
          </a:p>
        </p:txBody>
      </p:sp>
      <p:sp>
        <p:nvSpPr>
          <p:cNvPr id="628" name="Google Shape;628;p72"/>
          <p:cNvSpPr/>
          <p:nvPr/>
        </p:nvSpPr>
        <p:spPr>
          <a:xfrm>
            <a:off x="5954023" y="1094602"/>
            <a:ext cx="1908900" cy="1114200"/>
          </a:xfrm>
          <a:prstGeom prst="roundRect">
            <a:avLst>
              <a:gd name="adj" fmla="val 16667"/>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t>STORAGE</a:t>
            </a:r>
            <a:br>
              <a:rPr lang="en-US" sz="1200"/>
            </a:br>
            <a:r>
              <a:rPr lang="en-US" sz="1200"/>
              <a:t>METADATAS</a:t>
            </a:r>
            <a:endParaRPr sz="1200"/>
          </a:p>
          <a:p>
            <a:pPr marL="0" lvl="0" indent="0" algn="ctr" rtl="0">
              <a:spcBef>
                <a:spcPts val="0"/>
              </a:spcBef>
              <a:spcAft>
                <a:spcPts val="0"/>
              </a:spcAft>
              <a:buNone/>
            </a:pPr>
            <a:endParaRPr sz="1200"/>
          </a:p>
        </p:txBody>
      </p:sp>
      <p:sp>
        <p:nvSpPr>
          <p:cNvPr id="629" name="Google Shape;629;p72"/>
          <p:cNvSpPr/>
          <p:nvPr/>
        </p:nvSpPr>
        <p:spPr>
          <a:xfrm rot="-2704979">
            <a:off x="5394813" y="1944520"/>
            <a:ext cx="585909" cy="582515"/>
          </a:xfrm>
          <a:prstGeom prst="rightArrow">
            <a:avLst>
              <a:gd name="adj1" fmla="val 50000"/>
              <a:gd name="adj2" fmla="val 52111"/>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72"/>
          <p:cNvSpPr/>
          <p:nvPr/>
        </p:nvSpPr>
        <p:spPr>
          <a:xfrm>
            <a:off x="8055806" y="1094602"/>
            <a:ext cx="1233900" cy="4866300"/>
          </a:xfrm>
          <a:prstGeom prst="roundRect">
            <a:avLst>
              <a:gd name="adj" fmla="val 16667"/>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72"/>
          <p:cNvSpPr txBox="1"/>
          <p:nvPr/>
        </p:nvSpPr>
        <p:spPr>
          <a:xfrm>
            <a:off x="7952506" y="1351684"/>
            <a:ext cx="1365900" cy="435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200"/>
          </a:p>
          <a:p>
            <a:pPr marL="0" lvl="0" indent="0" algn="ctr" rtl="0">
              <a:spcBef>
                <a:spcPts val="0"/>
              </a:spcBef>
              <a:spcAft>
                <a:spcPts val="0"/>
              </a:spcAft>
              <a:buNone/>
            </a:pPr>
            <a:endParaRPr sz="1200"/>
          </a:p>
          <a:p>
            <a:pPr marL="0" lvl="0" indent="0" algn="ctr" rtl="0">
              <a:spcBef>
                <a:spcPts val="0"/>
              </a:spcBef>
              <a:spcAft>
                <a:spcPts val="0"/>
              </a:spcAft>
              <a:buNone/>
            </a:pPr>
            <a:r>
              <a:rPr lang="en-US" sz="1200"/>
              <a:t>ONLINE</a:t>
            </a:r>
            <a:endParaRPr sz="1200"/>
          </a:p>
          <a:p>
            <a:pPr marL="0" lvl="0" indent="0" algn="ctr" rtl="0">
              <a:spcBef>
                <a:spcPts val="0"/>
              </a:spcBef>
              <a:spcAft>
                <a:spcPts val="0"/>
              </a:spcAft>
              <a:buNone/>
            </a:pPr>
            <a:r>
              <a:rPr lang="en-US" sz="1200"/>
              <a:t>ASSET MANAGEMENT PLATFORM BEHIVE</a:t>
            </a:r>
            <a:endParaRPr sz="1200"/>
          </a:p>
        </p:txBody>
      </p:sp>
      <p:pic>
        <p:nvPicPr>
          <p:cNvPr id="632" name="Google Shape;632;p72"/>
          <p:cNvPicPr preferRelativeResize="0"/>
          <p:nvPr/>
        </p:nvPicPr>
        <p:blipFill>
          <a:blip r:embed="rId10">
            <a:alphaModFix/>
          </a:blip>
          <a:stretch>
            <a:fillRect/>
          </a:stretch>
        </p:blipFill>
        <p:spPr>
          <a:xfrm>
            <a:off x="9618965" y="963147"/>
            <a:ext cx="1233736" cy="677151"/>
          </a:xfrm>
          <a:prstGeom prst="rect">
            <a:avLst/>
          </a:prstGeom>
          <a:noFill/>
          <a:ln>
            <a:noFill/>
          </a:ln>
        </p:spPr>
      </p:pic>
      <p:pic>
        <p:nvPicPr>
          <p:cNvPr id="633" name="Google Shape;633;p72"/>
          <p:cNvPicPr preferRelativeResize="0"/>
          <p:nvPr/>
        </p:nvPicPr>
        <p:blipFill>
          <a:blip r:embed="rId11">
            <a:alphaModFix/>
          </a:blip>
          <a:stretch>
            <a:fillRect/>
          </a:stretch>
        </p:blipFill>
        <p:spPr>
          <a:xfrm>
            <a:off x="9618966" y="1592925"/>
            <a:ext cx="1233735" cy="1238112"/>
          </a:xfrm>
          <a:prstGeom prst="rect">
            <a:avLst/>
          </a:prstGeom>
          <a:noFill/>
          <a:ln>
            <a:noFill/>
          </a:ln>
        </p:spPr>
      </p:pic>
      <p:pic>
        <p:nvPicPr>
          <p:cNvPr id="634" name="Google Shape;634;p72"/>
          <p:cNvPicPr preferRelativeResize="0"/>
          <p:nvPr/>
        </p:nvPicPr>
        <p:blipFill rotWithShape="1">
          <a:blip r:embed="rId12">
            <a:alphaModFix/>
          </a:blip>
          <a:srcRect t="35545" b="28113"/>
          <a:stretch/>
        </p:blipFill>
        <p:spPr>
          <a:xfrm>
            <a:off x="9407833" y="2831038"/>
            <a:ext cx="1998092" cy="728687"/>
          </a:xfrm>
          <a:prstGeom prst="rect">
            <a:avLst/>
          </a:prstGeom>
          <a:noFill/>
          <a:ln>
            <a:noFill/>
          </a:ln>
        </p:spPr>
      </p:pic>
      <p:pic>
        <p:nvPicPr>
          <p:cNvPr id="635" name="Google Shape;635;p72"/>
          <p:cNvPicPr preferRelativeResize="0"/>
          <p:nvPr/>
        </p:nvPicPr>
        <p:blipFill>
          <a:blip r:embed="rId13">
            <a:alphaModFix/>
          </a:blip>
          <a:stretch>
            <a:fillRect/>
          </a:stretch>
        </p:blipFill>
        <p:spPr>
          <a:xfrm>
            <a:off x="9556458" y="3456790"/>
            <a:ext cx="1700836" cy="1001992"/>
          </a:xfrm>
          <a:prstGeom prst="rect">
            <a:avLst/>
          </a:prstGeom>
          <a:noFill/>
          <a:ln>
            <a:noFill/>
          </a:ln>
        </p:spPr>
      </p:pic>
      <p:pic>
        <p:nvPicPr>
          <p:cNvPr id="636" name="Google Shape;636;p72"/>
          <p:cNvPicPr preferRelativeResize="0"/>
          <p:nvPr/>
        </p:nvPicPr>
        <p:blipFill>
          <a:blip r:embed="rId14">
            <a:alphaModFix/>
          </a:blip>
          <a:stretch>
            <a:fillRect/>
          </a:stretch>
        </p:blipFill>
        <p:spPr>
          <a:xfrm>
            <a:off x="8082021" y="3587526"/>
            <a:ext cx="1106853" cy="740520"/>
          </a:xfrm>
          <a:prstGeom prst="rect">
            <a:avLst/>
          </a:prstGeom>
          <a:noFill/>
          <a:ln>
            <a:noFill/>
          </a:ln>
        </p:spPr>
      </p:pic>
      <p:pic>
        <p:nvPicPr>
          <p:cNvPr id="637" name="Google Shape;637;p72"/>
          <p:cNvPicPr preferRelativeResize="0"/>
          <p:nvPr/>
        </p:nvPicPr>
        <p:blipFill>
          <a:blip r:embed="rId15">
            <a:alphaModFix/>
          </a:blip>
          <a:stretch>
            <a:fillRect/>
          </a:stretch>
        </p:blipFill>
        <p:spPr>
          <a:xfrm>
            <a:off x="9482446" y="4458781"/>
            <a:ext cx="1480463" cy="1485715"/>
          </a:xfrm>
          <a:prstGeom prst="rect">
            <a:avLst/>
          </a:prstGeom>
          <a:noFill/>
          <a:ln>
            <a:noFill/>
          </a:ln>
        </p:spPr>
      </p:pic>
      <p:cxnSp>
        <p:nvCxnSpPr>
          <p:cNvPr id="638" name="Google Shape;638;p72"/>
          <p:cNvCxnSpPr/>
          <p:nvPr/>
        </p:nvCxnSpPr>
        <p:spPr>
          <a:xfrm>
            <a:off x="213225" y="2436905"/>
            <a:ext cx="4898400" cy="0"/>
          </a:xfrm>
          <a:prstGeom prst="straightConnector1">
            <a:avLst/>
          </a:prstGeom>
          <a:noFill/>
          <a:ln w="9525" cap="flat" cmpd="sng">
            <a:solidFill>
              <a:srgbClr val="595959"/>
            </a:solidFill>
            <a:prstDash val="solid"/>
            <a:round/>
            <a:headEnd type="none" w="med" len="med"/>
            <a:tailEnd type="none" w="med" len="med"/>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19"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132" name="Google Shape;132;p19"/>
          <p:cNvSpPr txBox="1"/>
          <p:nvPr/>
        </p:nvSpPr>
        <p:spPr>
          <a:xfrm>
            <a:off x="0" y="17700"/>
            <a:ext cx="106461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HIVENTY - RECOGNITION</a:t>
            </a:r>
            <a:endParaRPr sz="3200" b="1">
              <a:solidFill>
                <a:schemeClr val="dk1"/>
              </a:solidFill>
              <a:latin typeface="Century Gothic"/>
              <a:ea typeface="Century Gothic"/>
              <a:cs typeface="Century Gothic"/>
              <a:sym typeface="Century Gothic"/>
            </a:endParaRPr>
          </a:p>
        </p:txBody>
      </p:sp>
      <p:cxnSp>
        <p:nvCxnSpPr>
          <p:cNvPr id="133" name="Google Shape;133;p19"/>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pic>
        <p:nvPicPr>
          <p:cNvPr id="134" name="Google Shape;134;p19"/>
          <p:cNvPicPr preferRelativeResize="0"/>
          <p:nvPr/>
        </p:nvPicPr>
        <p:blipFill>
          <a:blip r:embed="rId4">
            <a:alphaModFix/>
          </a:blip>
          <a:stretch>
            <a:fillRect/>
          </a:stretch>
        </p:blipFill>
        <p:spPr>
          <a:xfrm>
            <a:off x="209262" y="2595533"/>
            <a:ext cx="4443878" cy="3434869"/>
          </a:xfrm>
          <a:prstGeom prst="rect">
            <a:avLst/>
          </a:prstGeom>
          <a:noFill/>
          <a:ln>
            <a:noFill/>
          </a:ln>
        </p:spPr>
      </p:pic>
      <p:pic>
        <p:nvPicPr>
          <p:cNvPr id="135" name="Google Shape;135;p19"/>
          <p:cNvPicPr preferRelativeResize="0"/>
          <p:nvPr/>
        </p:nvPicPr>
        <p:blipFill>
          <a:blip r:embed="rId5">
            <a:alphaModFix/>
          </a:blip>
          <a:stretch>
            <a:fillRect/>
          </a:stretch>
        </p:blipFill>
        <p:spPr>
          <a:xfrm>
            <a:off x="5368306" y="2274400"/>
            <a:ext cx="1806363" cy="2049966"/>
          </a:xfrm>
          <a:prstGeom prst="rect">
            <a:avLst/>
          </a:prstGeom>
          <a:noFill/>
          <a:ln>
            <a:noFill/>
          </a:ln>
        </p:spPr>
      </p:pic>
      <p:pic>
        <p:nvPicPr>
          <p:cNvPr id="136" name="Google Shape;136;p19"/>
          <p:cNvPicPr preferRelativeResize="0"/>
          <p:nvPr/>
        </p:nvPicPr>
        <p:blipFill>
          <a:blip r:embed="rId6">
            <a:alphaModFix/>
          </a:blip>
          <a:stretch>
            <a:fillRect/>
          </a:stretch>
        </p:blipFill>
        <p:spPr>
          <a:xfrm>
            <a:off x="5336774" y="4586366"/>
            <a:ext cx="1881843" cy="1873512"/>
          </a:xfrm>
          <a:prstGeom prst="rect">
            <a:avLst/>
          </a:prstGeom>
          <a:noFill/>
          <a:ln>
            <a:noFill/>
          </a:ln>
        </p:spPr>
      </p:pic>
      <p:pic>
        <p:nvPicPr>
          <p:cNvPr id="137" name="Google Shape;137;p19"/>
          <p:cNvPicPr preferRelativeResize="0"/>
          <p:nvPr/>
        </p:nvPicPr>
        <p:blipFill>
          <a:blip r:embed="rId7">
            <a:alphaModFix/>
          </a:blip>
          <a:stretch>
            <a:fillRect/>
          </a:stretch>
        </p:blipFill>
        <p:spPr>
          <a:xfrm>
            <a:off x="7758634" y="2596314"/>
            <a:ext cx="1529112" cy="1528467"/>
          </a:xfrm>
          <a:prstGeom prst="rect">
            <a:avLst/>
          </a:prstGeom>
          <a:noFill/>
          <a:ln>
            <a:noFill/>
          </a:ln>
        </p:spPr>
      </p:pic>
      <p:pic>
        <p:nvPicPr>
          <p:cNvPr id="138" name="Google Shape;138;p19"/>
          <p:cNvPicPr preferRelativeResize="0"/>
          <p:nvPr/>
        </p:nvPicPr>
        <p:blipFill>
          <a:blip r:embed="rId8">
            <a:alphaModFix/>
          </a:blip>
          <a:stretch>
            <a:fillRect/>
          </a:stretch>
        </p:blipFill>
        <p:spPr>
          <a:xfrm>
            <a:off x="9360874" y="2633408"/>
            <a:ext cx="1468960" cy="1454300"/>
          </a:xfrm>
          <a:prstGeom prst="rect">
            <a:avLst/>
          </a:prstGeom>
          <a:noFill/>
          <a:ln>
            <a:noFill/>
          </a:ln>
        </p:spPr>
      </p:pic>
      <p:pic>
        <p:nvPicPr>
          <p:cNvPr id="139" name="Google Shape;139;p19"/>
          <p:cNvPicPr preferRelativeResize="0"/>
          <p:nvPr/>
        </p:nvPicPr>
        <p:blipFill rotWithShape="1">
          <a:blip r:embed="rId9">
            <a:alphaModFix/>
          </a:blip>
          <a:srcRect b="23436"/>
          <a:stretch/>
        </p:blipFill>
        <p:spPr>
          <a:xfrm>
            <a:off x="7651060" y="4289603"/>
            <a:ext cx="2202660" cy="981200"/>
          </a:xfrm>
          <a:prstGeom prst="rect">
            <a:avLst/>
          </a:prstGeom>
          <a:noFill/>
          <a:ln>
            <a:noFill/>
          </a:ln>
        </p:spPr>
      </p:pic>
      <p:pic>
        <p:nvPicPr>
          <p:cNvPr id="140" name="Google Shape;140;p19"/>
          <p:cNvPicPr preferRelativeResize="0"/>
          <p:nvPr/>
        </p:nvPicPr>
        <p:blipFill>
          <a:blip r:embed="rId10">
            <a:alphaModFix/>
          </a:blip>
          <a:stretch>
            <a:fillRect/>
          </a:stretch>
        </p:blipFill>
        <p:spPr>
          <a:xfrm>
            <a:off x="9360864" y="4121053"/>
            <a:ext cx="2202660" cy="1281214"/>
          </a:xfrm>
          <a:prstGeom prst="rect">
            <a:avLst/>
          </a:prstGeom>
          <a:noFill/>
          <a:ln>
            <a:noFill/>
          </a:ln>
        </p:spPr>
      </p:pic>
      <p:sp>
        <p:nvSpPr>
          <p:cNvPr id="141" name="Google Shape;141;p19"/>
          <p:cNvSpPr txBox="1"/>
          <p:nvPr/>
        </p:nvSpPr>
        <p:spPr>
          <a:xfrm>
            <a:off x="1666599" y="1740800"/>
            <a:ext cx="1529100" cy="538500"/>
          </a:xfrm>
          <a:prstGeom prst="rect">
            <a:avLst/>
          </a:prstGeom>
          <a:noFill/>
          <a:ln>
            <a:noFill/>
          </a:ln>
        </p:spPr>
        <p:txBody>
          <a:bodyPr spcFirstLastPara="1" wrap="square" lIns="121875" tIns="121875" rIns="121875" bIns="121875" anchor="t" anchorCtr="0">
            <a:spAutoFit/>
          </a:bodyPr>
          <a:lstStyle/>
          <a:p>
            <a:pPr marL="0" lvl="0" indent="0" algn="l" rtl="0">
              <a:spcBef>
                <a:spcPts val="0"/>
              </a:spcBef>
              <a:spcAft>
                <a:spcPts val="0"/>
              </a:spcAft>
              <a:buNone/>
            </a:pPr>
            <a:r>
              <a:rPr lang="en-US" sz="1900"/>
              <a:t>SECURITY</a:t>
            </a:r>
            <a:endParaRPr sz="1900"/>
          </a:p>
        </p:txBody>
      </p:sp>
      <p:sp>
        <p:nvSpPr>
          <p:cNvPr id="142" name="Google Shape;142;p19"/>
          <p:cNvSpPr txBox="1"/>
          <p:nvPr/>
        </p:nvSpPr>
        <p:spPr>
          <a:xfrm>
            <a:off x="5779826" y="1740800"/>
            <a:ext cx="995700" cy="538500"/>
          </a:xfrm>
          <a:prstGeom prst="rect">
            <a:avLst/>
          </a:prstGeom>
          <a:noFill/>
          <a:ln>
            <a:noFill/>
          </a:ln>
        </p:spPr>
        <p:txBody>
          <a:bodyPr spcFirstLastPara="1" wrap="square" lIns="121875" tIns="121875" rIns="121875" bIns="121875" anchor="t" anchorCtr="0">
            <a:spAutoFit/>
          </a:bodyPr>
          <a:lstStyle/>
          <a:p>
            <a:pPr marL="0" lvl="0" indent="0" algn="ctr" rtl="0">
              <a:spcBef>
                <a:spcPts val="0"/>
              </a:spcBef>
              <a:spcAft>
                <a:spcPts val="0"/>
              </a:spcAft>
              <a:buNone/>
            </a:pPr>
            <a:r>
              <a:rPr lang="en-US" sz="1900"/>
              <a:t>CSR</a:t>
            </a:r>
            <a:endParaRPr sz="1900"/>
          </a:p>
        </p:txBody>
      </p:sp>
      <p:sp>
        <p:nvSpPr>
          <p:cNvPr id="143" name="Google Shape;143;p19"/>
          <p:cNvSpPr txBox="1"/>
          <p:nvPr/>
        </p:nvSpPr>
        <p:spPr>
          <a:xfrm>
            <a:off x="8464726" y="1740800"/>
            <a:ext cx="2126700" cy="538500"/>
          </a:xfrm>
          <a:prstGeom prst="rect">
            <a:avLst/>
          </a:prstGeom>
          <a:noFill/>
          <a:ln>
            <a:noFill/>
          </a:ln>
        </p:spPr>
        <p:txBody>
          <a:bodyPr spcFirstLastPara="1" wrap="square" lIns="121875" tIns="121875" rIns="121875" bIns="121875" anchor="t" anchorCtr="0">
            <a:spAutoFit/>
          </a:bodyPr>
          <a:lstStyle/>
          <a:p>
            <a:pPr marL="0" lvl="0" indent="0" algn="ctr" rtl="0">
              <a:spcBef>
                <a:spcPts val="0"/>
              </a:spcBef>
              <a:spcAft>
                <a:spcPts val="0"/>
              </a:spcAft>
              <a:buNone/>
            </a:pPr>
            <a:r>
              <a:rPr lang="en-US" sz="1900"/>
              <a:t>APPROVED BY</a:t>
            </a:r>
            <a:endParaRPr sz="1900"/>
          </a:p>
        </p:txBody>
      </p:sp>
      <p:pic>
        <p:nvPicPr>
          <p:cNvPr id="144" name="Google Shape;144;p19"/>
          <p:cNvPicPr preferRelativeResize="0"/>
          <p:nvPr/>
        </p:nvPicPr>
        <p:blipFill>
          <a:blip r:embed="rId11">
            <a:alphaModFix/>
          </a:blip>
          <a:stretch>
            <a:fillRect/>
          </a:stretch>
        </p:blipFill>
        <p:spPr>
          <a:xfrm>
            <a:off x="8194563" y="5435625"/>
            <a:ext cx="2667000" cy="14097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pic>
        <p:nvPicPr>
          <p:cNvPr id="643" name="Google Shape;643;p73"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644" name="Google Shape;644;p73"/>
          <p:cNvSpPr txBox="1"/>
          <p:nvPr/>
        </p:nvSpPr>
        <p:spPr>
          <a:xfrm>
            <a:off x="0" y="17700"/>
            <a:ext cx="106461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ASSET MANAGEMENT - GAINS &amp; OPPORTUNITIES?  </a:t>
            </a:r>
            <a:endParaRPr sz="3200" b="1">
              <a:solidFill>
                <a:schemeClr val="dk1"/>
              </a:solidFill>
              <a:latin typeface="Century Gothic"/>
              <a:ea typeface="Century Gothic"/>
              <a:cs typeface="Century Gothic"/>
              <a:sym typeface="Century Gothic"/>
            </a:endParaRPr>
          </a:p>
        </p:txBody>
      </p:sp>
      <p:cxnSp>
        <p:nvCxnSpPr>
          <p:cNvPr id="645" name="Google Shape;645;p73"/>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sp>
        <p:nvSpPr>
          <p:cNvPr id="646" name="Google Shape;646;p73"/>
          <p:cNvSpPr txBox="1"/>
          <p:nvPr/>
        </p:nvSpPr>
        <p:spPr>
          <a:xfrm>
            <a:off x="649700" y="830175"/>
            <a:ext cx="10106400" cy="572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latin typeface="Century Gothic"/>
                <a:ea typeface="Century Gothic"/>
                <a:cs typeface="Century Gothic"/>
                <a:sym typeface="Century Gothic"/>
              </a:rPr>
              <a:t>Steps to ingest existing assets:</a:t>
            </a:r>
            <a:endParaRPr sz="1800">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latin typeface="Century Gothic"/>
                <a:ea typeface="Century Gothic"/>
                <a:cs typeface="Century Gothic"/>
                <a:sym typeface="Century Gothic"/>
              </a:rPr>
              <a:t>Inventory of existing assets</a:t>
            </a:r>
            <a:endParaRPr sz="1800">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latin typeface="Century Gothic"/>
                <a:ea typeface="Century Gothic"/>
                <a:cs typeface="Century Gothic"/>
                <a:sym typeface="Century Gothic"/>
              </a:rPr>
              <a:t>Audit on quality (based on samples)</a:t>
            </a:r>
            <a:endParaRPr sz="1800">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latin typeface="Century Gothic"/>
                <a:ea typeface="Century Gothic"/>
                <a:cs typeface="Century Gothic"/>
                <a:sym typeface="Century Gothic"/>
              </a:rPr>
              <a:t>Migration plan and creation of the list of expected master files to be ingested</a:t>
            </a:r>
            <a:endParaRPr sz="1800">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latin typeface="Century Gothic"/>
                <a:ea typeface="Century Gothic"/>
                <a:cs typeface="Century Gothic"/>
                <a:sym typeface="Century Gothic"/>
              </a:rPr>
              <a:t>Ingest and qualification / Qc of all assets</a:t>
            </a:r>
            <a:endParaRPr sz="1800">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latin typeface="Century Gothic"/>
                <a:ea typeface="Century Gothic"/>
                <a:cs typeface="Century Gothic"/>
                <a:sym typeface="Century Gothic"/>
              </a:rPr>
              <a:t>Restoration (if needed)</a:t>
            </a:r>
            <a:endParaRPr sz="1800">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latin typeface="Century Gothic"/>
                <a:ea typeface="Century Gothic"/>
                <a:cs typeface="Century Gothic"/>
                <a:sym typeface="Century Gothic"/>
              </a:rPr>
              <a:t>Ingest and qualification of metadatas</a:t>
            </a:r>
            <a:endParaRPr sz="1800">
              <a:latin typeface="Century Gothic"/>
              <a:ea typeface="Century Gothic"/>
              <a:cs typeface="Century Gothic"/>
              <a:sym typeface="Century Gothic"/>
            </a:endParaRPr>
          </a:p>
          <a:p>
            <a:pPr marL="0" lvl="0" indent="0" algn="l" rtl="0">
              <a:spcBef>
                <a:spcPts val="0"/>
              </a:spcBef>
              <a:spcAft>
                <a:spcPts val="0"/>
              </a:spcAft>
              <a:buNone/>
            </a:pPr>
            <a:r>
              <a:rPr lang="en-US" sz="1800">
                <a:latin typeface="Century Gothic"/>
                <a:ea typeface="Century Gothic"/>
                <a:cs typeface="Century Gothic"/>
                <a:sym typeface="Century Gothic"/>
              </a:rPr>
              <a:t>Once assets have been properly ingested and qualified, access is granted to all our workflows with the ability to deliver any TV network or digital platform in the world. </a:t>
            </a:r>
            <a:endParaRPr sz="1800">
              <a:latin typeface="Century Gothic"/>
              <a:ea typeface="Century Gothic"/>
              <a:cs typeface="Century Gothic"/>
              <a:sym typeface="Century Gothic"/>
            </a:endParaRPr>
          </a:p>
          <a:p>
            <a:pPr marL="0" lvl="0" indent="0" algn="l" rtl="0">
              <a:spcBef>
                <a:spcPts val="0"/>
              </a:spcBef>
              <a:spcAft>
                <a:spcPts val="0"/>
              </a:spcAft>
              <a:buNone/>
            </a:pPr>
            <a:endParaRPr sz="1800">
              <a:latin typeface="Century Gothic"/>
              <a:ea typeface="Century Gothic"/>
              <a:cs typeface="Century Gothic"/>
              <a:sym typeface="Century Gothic"/>
            </a:endParaRPr>
          </a:p>
          <a:p>
            <a:pPr marL="0" lvl="0" indent="0" algn="l" rtl="0">
              <a:spcBef>
                <a:spcPts val="0"/>
              </a:spcBef>
              <a:spcAft>
                <a:spcPts val="0"/>
              </a:spcAft>
              <a:buNone/>
            </a:pPr>
            <a:r>
              <a:rPr lang="en-US" sz="1800">
                <a:latin typeface="Century Gothic"/>
                <a:ea typeface="Century Gothic"/>
                <a:cs typeface="Century Gothic"/>
                <a:sym typeface="Century Gothic"/>
              </a:rPr>
              <a:t> Asset management web platform: BeHive: </a:t>
            </a:r>
            <a:endParaRPr sz="1800">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latin typeface="Century Gothic"/>
                <a:ea typeface="Century Gothic"/>
                <a:cs typeface="Century Gothic"/>
                <a:sym typeface="Century Gothic"/>
              </a:rPr>
              <a:t>Inventory of stored assets with technical and editorial metadata</a:t>
            </a:r>
            <a:endParaRPr sz="1800">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latin typeface="Century Gothic"/>
                <a:ea typeface="Century Gothic"/>
                <a:cs typeface="Century Gothic"/>
                <a:sym typeface="Century Gothic"/>
              </a:rPr>
              <a:t>Automated orders</a:t>
            </a:r>
            <a:endParaRPr sz="1800">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latin typeface="Century Gothic"/>
                <a:ea typeface="Century Gothic"/>
                <a:cs typeface="Century Gothic"/>
                <a:sym typeface="Century Gothic"/>
              </a:rPr>
              <a:t>Manual orders</a:t>
            </a:r>
            <a:endParaRPr sz="1800">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latin typeface="Century Gothic"/>
                <a:ea typeface="Century Gothic"/>
                <a:cs typeface="Century Gothic"/>
                <a:sym typeface="Century Gothic"/>
              </a:rPr>
              <a:t>Monthly reports</a:t>
            </a:r>
            <a:endParaRPr sz="1800">
              <a:latin typeface="Century Gothic"/>
              <a:ea typeface="Century Gothic"/>
              <a:cs typeface="Century Gothic"/>
              <a:sym typeface="Century Gothic"/>
            </a:endParaRPr>
          </a:p>
          <a:p>
            <a:pPr marL="0" lvl="0" indent="0" algn="l" rtl="0">
              <a:spcBef>
                <a:spcPts val="0"/>
              </a:spcBef>
              <a:spcAft>
                <a:spcPts val="0"/>
              </a:spcAft>
              <a:buNone/>
            </a:pPr>
            <a:endParaRPr sz="1800">
              <a:latin typeface="Century Gothic"/>
              <a:ea typeface="Century Gothic"/>
              <a:cs typeface="Century Gothic"/>
              <a:sym typeface="Century Gothic"/>
            </a:endParaRPr>
          </a:p>
          <a:p>
            <a:pPr marL="0" lvl="0" indent="0" algn="l" rtl="0">
              <a:spcBef>
                <a:spcPts val="0"/>
              </a:spcBef>
              <a:spcAft>
                <a:spcPts val="0"/>
              </a:spcAft>
              <a:buNone/>
            </a:pPr>
            <a:endParaRPr sz="1800">
              <a:latin typeface="Century Gothic"/>
              <a:ea typeface="Century Gothic"/>
              <a:cs typeface="Century Gothic"/>
              <a:sym typeface="Century Gothic"/>
            </a:endParaRPr>
          </a:p>
          <a:p>
            <a:pPr marL="0" lvl="0" indent="0" algn="l" rtl="0">
              <a:spcBef>
                <a:spcPts val="0"/>
              </a:spcBef>
              <a:spcAft>
                <a:spcPts val="0"/>
              </a:spcAft>
              <a:buNone/>
            </a:pPr>
            <a:endParaRPr sz="1800">
              <a:latin typeface="Century Gothic"/>
              <a:ea typeface="Century Gothic"/>
              <a:cs typeface="Century Gothic"/>
              <a:sym typeface="Century Gothic"/>
            </a:endParaRPr>
          </a:p>
          <a:p>
            <a:pPr marL="0" lvl="0" indent="0" algn="l" rtl="0">
              <a:spcBef>
                <a:spcPts val="0"/>
              </a:spcBef>
              <a:spcAft>
                <a:spcPts val="0"/>
              </a:spcAft>
              <a:buNone/>
            </a:pPr>
            <a:endParaRPr sz="1800"/>
          </a:p>
          <a:p>
            <a:pPr marL="0" lvl="0" indent="0" algn="l" rtl="0">
              <a:spcBef>
                <a:spcPts val="0"/>
              </a:spcBef>
              <a:spcAft>
                <a:spcPts val="0"/>
              </a:spcAft>
              <a:buNone/>
            </a:pPr>
            <a:endParaRPr sz="180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pic>
        <p:nvPicPr>
          <p:cNvPr id="651" name="Google Shape;651;p74"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652" name="Google Shape;652;p74"/>
          <p:cNvSpPr txBox="1"/>
          <p:nvPr/>
        </p:nvSpPr>
        <p:spPr>
          <a:xfrm>
            <a:off x="0" y="17700"/>
            <a:ext cx="10646100" cy="5850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US" sz="3200" b="1">
                <a:solidFill>
                  <a:schemeClr val="dk1"/>
                </a:solidFill>
                <a:latin typeface="Century Gothic"/>
                <a:ea typeface="Century Gothic"/>
                <a:cs typeface="Century Gothic"/>
                <a:sym typeface="Century Gothic"/>
              </a:rPr>
              <a:t>ASSET MANAGEMENT - GAINS &amp; OPPORTUNITIES? </a:t>
            </a:r>
            <a:endParaRPr sz="3200" b="1">
              <a:solidFill>
                <a:schemeClr val="dk1"/>
              </a:solidFill>
              <a:latin typeface="Century Gothic"/>
              <a:ea typeface="Century Gothic"/>
              <a:cs typeface="Century Gothic"/>
              <a:sym typeface="Century Gothic"/>
            </a:endParaRPr>
          </a:p>
        </p:txBody>
      </p:sp>
      <p:cxnSp>
        <p:nvCxnSpPr>
          <p:cNvPr id="653" name="Google Shape;653;p74"/>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sp>
        <p:nvSpPr>
          <p:cNvPr id="654" name="Google Shape;654;p74"/>
          <p:cNvSpPr txBox="1"/>
          <p:nvPr/>
        </p:nvSpPr>
        <p:spPr>
          <a:xfrm>
            <a:off x="253575" y="843825"/>
            <a:ext cx="10709700" cy="572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latin typeface="Century Gothic"/>
                <a:ea typeface="Century Gothic"/>
                <a:cs typeface="Century Gothic"/>
                <a:sym typeface="Century Gothic"/>
              </a:rPr>
              <a:t>BUSINESS MODEL: </a:t>
            </a:r>
            <a:endParaRPr sz="1800">
              <a:latin typeface="Century Gothic"/>
              <a:ea typeface="Century Gothic"/>
              <a:cs typeface="Century Gothic"/>
              <a:sym typeface="Century Gothic"/>
            </a:endParaRPr>
          </a:p>
          <a:p>
            <a:pPr marL="0" lvl="0" indent="0" algn="l" rtl="0">
              <a:spcBef>
                <a:spcPts val="0"/>
              </a:spcBef>
              <a:spcAft>
                <a:spcPts val="0"/>
              </a:spcAft>
              <a:buNone/>
            </a:pPr>
            <a:endParaRPr sz="1800">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latin typeface="Century Gothic"/>
                <a:ea typeface="Century Gothic"/>
                <a:cs typeface="Century Gothic"/>
                <a:sym typeface="Century Gothic"/>
              </a:rPr>
              <a:t>Per asset flat fee for ingest and qualification</a:t>
            </a:r>
            <a:endParaRPr sz="1800">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latin typeface="Century Gothic"/>
                <a:ea typeface="Century Gothic"/>
                <a:cs typeface="Century Gothic"/>
                <a:sym typeface="Century Gothic"/>
              </a:rPr>
              <a:t>Monthly subscription for storage and access to our asset management platform</a:t>
            </a:r>
            <a:endParaRPr sz="1800">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latin typeface="Century Gothic"/>
                <a:ea typeface="Century Gothic"/>
                <a:cs typeface="Century Gothic"/>
                <a:sym typeface="Century Gothic"/>
              </a:rPr>
              <a:t>Per delivery or monthly subscription for deliveries based on your needs</a:t>
            </a:r>
            <a:endParaRPr sz="1800">
              <a:latin typeface="Century Gothic"/>
              <a:ea typeface="Century Gothic"/>
              <a:cs typeface="Century Gothic"/>
              <a:sym typeface="Century Gothic"/>
            </a:endParaRPr>
          </a:p>
          <a:p>
            <a:pPr marL="0" lvl="0" indent="0" algn="l" rtl="0">
              <a:spcBef>
                <a:spcPts val="0"/>
              </a:spcBef>
              <a:spcAft>
                <a:spcPts val="0"/>
              </a:spcAft>
              <a:buNone/>
            </a:pPr>
            <a:endParaRPr sz="1800">
              <a:latin typeface="Century Gothic"/>
              <a:ea typeface="Century Gothic"/>
              <a:cs typeface="Century Gothic"/>
              <a:sym typeface="Century Gothic"/>
            </a:endParaRPr>
          </a:p>
          <a:p>
            <a:pPr marL="0" lvl="0" indent="0" algn="l" rtl="0">
              <a:spcBef>
                <a:spcPts val="0"/>
              </a:spcBef>
              <a:spcAft>
                <a:spcPts val="0"/>
              </a:spcAft>
              <a:buNone/>
            </a:pPr>
            <a:r>
              <a:rPr lang="en-US" sz="1800">
                <a:latin typeface="Century Gothic"/>
                <a:ea typeface="Century Gothic"/>
                <a:cs typeface="Century Gothic"/>
                <a:sym typeface="Century Gothic"/>
              </a:rPr>
              <a:t>Gains are made from the first delivery: the discount on the technical deliveries covers the costs for ingest and qualification. </a:t>
            </a:r>
            <a:endParaRPr sz="1800">
              <a:latin typeface="Century Gothic"/>
              <a:ea typeface="Century Gothic"/>
              <a:cs typeface="Century Gothic"/>
              <a:sym typeface="Century Gothic"/>
            </a:endParaRPr>
          </a:p>
          <a:p>
            <a:pPr marL="0" lvl="0" indent="0" algn="l" rtl="0">
              <a:spcBef>
                <a:spcPts val="0"/>
              </a:spcBef>
              <a:spcAft>
                <a:spcPts val="0"/>
              </a:spcAft>
              <a:buNone/>
            </a:pPr>
            <a:r>
              <a:rPr lang="en-US" sz="1800">
                <a:latin typeface="Century Gothic"/>
                <a:ea typeface="Century Gothic"/>
                <a:cs typeface="Century Gothic"/>
                <a:sym typeface="Century Gothic"/>
              </a:rPr>
              <a:t>Once assets have been properly ingested and qualified, additional deliveries can be made at very low cost thanks to automated workflows.</a:t>
            </a:r>
            <a:endParaRPr sz="1800">
              <a:latin typeface="Century Gothic"/>
              <a:ea typeface="Century Gothic"/>
              <a:cs typeface="Century Gothic"/>
              <a:sym typeface="Century Gothic"/>
            </a:endParaRPr>
          </a:p>
          <a:p>
            <a:pPr marL="0" lvl="0" indent="0" algn="l" rtl="0">
              <a:spcBef>
                <a:spcPts val="0"/>
              </a:spcBef>
              <a:spcAft>
                <a:spcPts val="0"/>
              </a:spcAft>
              <a:buNone/>
            </a:pPr>
            <a:endParaRPr sz="1800">
              <a:latin typeface="Century Gothic"/>
              <a:ea typeface="Century Gothic"/>
              <a:cs typeface="Century Gothic"/>
              <a:sym typeface="Century Gothic"/>
            </a:endParaRPr>
          </a:p>
          <a:p>
            <a:pPr marL="0" lvl="0" indent="0" algn="l" rtl="0">
              <a:spcBef>
                <a:spcPts val="0"/>
              </a:spcBef>
              <a:spcAft>
                <a:spcPts val="0"/>
              </a:spcAft>
              <a:buNone/>
            </a:pPr>
            <a:r>
              <a:rPr lang="en-US" sz="1800">
                <a:latin typeface="Century Gothic"/>
                <a:ea typeface="Century Gothic"/>
                <a:cs typeface="Century Gothic"/>
                <a:sym typeface="Century Gothic"/>
              </a:rPr>
              <a:t>CASE STUDY: FRENCH ANIMATION VENDOR</a:t>
            </a:r>
            <a:br>
              <a:rPr lang="en-US" sz="1800">
                <a:latin typeface="Century Gothic"/>
                <a:ea typeface="Century Gothic"/>
                <a:cs typeface="Century Gothic"/>
                <a:sym typeface="Century Gothic"/>
              </a:rPr>
            </a:br>
            <a:endParaRPr sz="1800">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latin typeface="Century Gothic"/>
                <a:ea typeface="Century Gothic"/>
                <a:cs typeface="Century Gothic"/>
                <a:sym typeface="Century Gothic"/>
              </a:rPr>
              <a:t>Migration of existing assets: we have migrated and ingested more than 5 000 video assets over 18 shows, for about 45TB of data in a 6 months period of time.</a:t>
            </a:r>
            <a:endParaRPr sz="1800">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latin typeface="Century Gothic"/>
                <a:ea typeface="Century Gothic"/>
                <a:cs typeface="Century Gothic"/>
                <a:sym typeface="Century Gothic"/>
              </a:rPr>
              <a:t>All new shows are now properly ingested and QCed to guarantee full licensing to any broadcaster.</a:t>
            </a:r>
            <a:endParaRPr sz="1800">
              <a:latin typeface="Century Gothic"/>
              <a:ea typeface="Century Gothic"/>
              <a:cs typeface="Century Gothic"/>
              <a:sym typeface="Century Gothic"/>
            </a:endParaRPr>
          </a:p>
          <a:p>
            <a:pPr marL="285750" lvl="0" indent="-285750" algn="l" rtl="0">
              <a:spcBef>
                <a:spcPts val="0"/>
              </a:spcBef>
              <a:spcAft>
                <a:spcPts val="0"/>
              </a:spcAft>
              <a:buClr>
                <a:srgbClr val="EE006F"/>
              </a:buClr>
              <a:buSzPts val="1800"/>
              <a:buChar char="•"/>
            </a:pPr>
            <a:r>
              <a:rPr lang="en-US" sz="1800">
                <a:latin typeface="Century Gothic"/>
                <a:ea typeface="Century Gothic"/>
                <a:cs typeface="Century Gothic"/>
                <a:sym typeface="Century Gothic"/>
              </a:rPr>
              <a:t>Our client’s sales team is now uses BeHive every day to order deliveries using Aspera or FTP protocols on its own. Even during the sanitary lockdown they could maintain their deliveries with BeHive.</a:t>
            </a:r>
            <a:endParaRPr sz="1800">
              <a:latin typeface="Century Gothic"/>
              <a:ea typeface="Century Gothic"/>
              <a:cs typeface="Century Gothic"/>
              <a:sym typeface="Century Gothic"/>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pic>
        <p:nvPicPr>
          <p:cNvPr id="659" name="Google Shape;659;p75"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660" name="Google Shape;660;p75"/>
          <p:cNvSpPr txBox="1"/>
          <p:nvPr/>
        </p:nvSpPr>
        <p:spPr>
          <a:xfrm>
            <a:off x="0" y="17700"/>
            <a:ext cx="106461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ASSET MANAGEMENT - GAINS &amp; OPPORTUNITIES?   </a:t>
            </a:r>
            <a:endParaRPr sz="3200" b="1">
              <a:solidFill>
                <a:schemeClr val="dk1"/>
              </a:solidFill>
              <a:latin typeface="Century Gothic"/>
              <a:ea typeface="Century Gothic"/>
              <a:cs typeface="Century Gothic"/>
              <a:sym typeface="Century Gothic"/>
            </a:endParaRPr>
          </a:p>
        </p:txBody>
      </p:sp>
      <p:cxnSp>
        <p:nvCxnSpPr>
          <p:cNvPr id="661" name="Google Shape;661;p75"/>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sp>
        <p:nvSpPr>
          <p:cNvPr id="662" name="Google Shape;662;p75"/>
          <p:cNvSpPr txBox="1"/>
          <p:nvPr/>
        </p:nvSpPr>
        <p:spPr>
          <a:xfrm>
            <a:off x="625650" y="2153650"/>
            <a:ext cx="10106400" cy="2955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latin typeface="Century Gothic"/>
                <a:ea typeface="Century Gothic"/>
                <a:cs typeface="Century Gothic"/>
                <a:sym typeface="Century Gothic"/>
              </a:rPr>
              <a:t>PRESENTATION OF OUR ONLINE ASSET MANAGEMENT TOOL: BEHIVE</a:t>
            </a:r>
            <a:endParaRPr sz="1800">
              <a:latin typeface="Century Gothic"/>
              <a:ea typeface="Century Gothic"/>
              <a:cs typeface="Century Gothic"/>
              <a:sym typeface="Century Gothic"/>
            </a:endParaRPr>
          </a:p>
          <a:p>
            <a:pPr marL="0" lvl="0" indent="0" algn="ctr" rtl="0">
              <a:spcBef>
                <a:spcPts val="0"/>
              </a:spcBef>
              <a:spcAft>
                <a:spcPts val="0"/>
              </a:spcAft>
              <a:buNone/>
            </a:pPr>
            <a:endParaRPr sz="1800">
              <a:latin typeface="Century Gothic"/>
              <a:ea typeface="Century Gothic"/>
              <a:cs typeface="Century Gothic"/>
              <a:sym typeface="Century Gothic"/>
            </a:endParaRPr>
          </a:p>
          <a:p>
            <a:pPr marL="0" lvl="0" indent="0" algn="ctr" rtl="0">
              <a:spcBef>
                <a:spcPts val="0"/>
              </a:spcBef>
              <a:spcAft>
                <a:spcPts val="0"/>
              </a:spcAft>
              <a:buNone/>
            </a:pPr>
            <a:endParaRPr sz="1800">
              <a:latin typeface="Century Gothic"/>
              <a:ea typeface="Century Gothic"/>
              <a:cs typeface="Century Gothic"/>
              <a:sym typeface="Century Gothic"/>
            </a:endParaRPr>
          </a:p>
          <a:p>
            <a:pPr marL="0" lvl="0" indent="0" algn="ctr" rtl="0">
              <a:spcBef>
                <a:spcPts val="0"/>
              </a:spcBef>
              <a:spcAft>
                <a:spcPts val="0"/>
              </a:spcAft>
              <a:buNone/>
            </a:pPr>
            <a:r>
              <a:rPr lang="en-US" sz="1800" u="sng">
                <a:solidFill>
                  <a:schemeClr val="hlink"/>
                </a:solidFill>
                <a:latin typeface="Century Gothic"/>
                <a:ea typeface="Century Gothic"/>
                <a:cs typeface="Century Gothic"/>
                <a:sym typeface="Century Gothic"/>
                <a:hlinkClick r:id="rId4"/>
              </a:rPr>
              <a:t>https://behive.hiventy.com/</a:t>
            </a:r>
            <a:endParaRPr sz="1800">
              <a:latin typeface="Century Gothic"/>
              <a:ea typeface="Century Gothic"/>
              <a:cs typeface="Century Gothic"/>
              <a:sym typeface="Century Gothic"/>
            </a:endParaRPr>
          </a:p>
          <a:p>
            <a:pPr marL="0" lvl="0" indent="0" algn="l" rtl="0">
              <a:spcBef>
                <a:spcPts val="0"/>
              </a:spcBef>
              <a:spcAft>
                <a:spcPts val="0"/>
              </a:spcAft>
              <a:buNone/>
            </a:pP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pic>
        <p:nvPicPr>
          <p:cNvPr id="667" name="Google Shape;667;p76"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668" name="Google Shape;668;p76"/>
          <p:cNvSpPr txBox="1"/>
          <p:nvPr/>
        </p:nvSpPr>
        <p:spPr>
          <a:xfrm>
            <a:off x="0" y="17700"/>
            <a:ext cx="106461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ASSET MANAGEMENT - GAINS &amp; OPPORTUNITIES?   </a:t>
            </a:r>
            <a:endParaRPr sz="3200" b="1">
              <a:solidFill>
                <a:schemeClr val="dk1"/>
              </a:solidFill>
              <a:latin typeface="Century Gothic"/>
              <a:ea typeface="Century Gothic"/>
              <a:cs typeface="Century Gothic"/>
              <a:sym typeface="Century Gothic"/>
            </a:endParaRPr>
          </a:p>
        </p:txBody>
      </p:sp>
      <p:cxnSp>
        <p:nvCxnSpPr>
          <p:cNvPr id="669" name="Google Shape;669;p76"/>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pic>
        <p:nvPicPr>
          <p:cNvPr id="670" name="Google Shape;670;p76"/>
          <p:cNvPicPr preferRelativeResize="0"/>
          <p:nvPr/>
        </p:nvPicPr>
        <p:blipFill>
          <a:blip r:embed="rId4">
            <a:alphaModFix/>
          </a:blip>
          <a:stretch>
            <a:fillRect/>
          </a:stretch>
        </p:blipFill>
        <p:spPr>
          <a:xfrm>
            <a:off x="152400" y="755100"/>
            <a:ext cx="10598149" cy="5423272"/>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pic>
        <p:nvPicPr>
          <p:cNvPr id="675" name="Google Shape;675;p77"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676" name="Google Shape;676;p77"/>
          <p:cNvSpPr txBox="1"/>
          <p:nvPr/>
        </p:nvSpPr>
        <p:spPr>
          <a:xfrm>
            <a:off x="0" y="17700"/>
            <a:ext cx="106461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ASSET MANAGEMENT - GAINS &amp; OPPORTUNITIES?   </a:t>
            </a:r>
            <a:endParaRPr sz="3200" b="1">
              <a:solidFill>
                <a:schemeClr val="dk1"/>
              </a:solidFill>
              <a:latin typeface="Century Gothic"/>
              <a:ea typeface="Century Gothic"/>
              <a:cs typeface="Century Gothic"/>
              <a:sym typeface="Century Gothic"/>
            </a:endParaRPr>
          </a:p>
        </p:txBody>
      </p:sp>
      <p:cxnSp>
        <p:nvCxnSpPr>
          <p:cNvPr id="677" name="Google Shape;677;p77"/>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pic>
        <p:nvPicPr>
          <p:cNvPr id="678" name="Google Shape;678;p77"/>
          <p:cNvPicPr preferRelativeResize="0"/>
          <p:nvPr/>
        </p:nvPicPr>
        <p:blipFill>
          <a:blip r:embed="rId4">
            <a:alphaModFix/>
          </a:blip>
          <a:stretch>
            <a:fillRect/>
          </a:stretch>
        </p:blipFill>
        <p:spPr>
          <a:xfrm>
            <a:off x="152400" y="755100"/>
            <a:ext cx="10598149" cy="5433621"/>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pic>
        <p:nvPicPr>
          <p:cNvPr id="683" name="Google Shape;683;p78"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684" name="Google Shape;684;p78"/>
          <p:cNvSpPr txBox="1"/>
          <p:nvPr/>
        </p:nvSpPr>
        <p:spPr>
          <a:xfrm>
            <a:off x="0" y="17700"/>
            <a:ext cx="106461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ASSET MANAGEMENT - GAINS &amp; OPPORTUNITIES?   </a:t>
            </a:r>
            <a:endParaRPr sz="3200" b="1">
              <a:solidFill>
                <a:schemeClr val="dk1"/>
              </a:solidFill>
              <a:latin typeface="Century Gothic"/>
              <a:ea typeface="Century Gothic"/>
              <a:cs typeface="Century Gothic"/>
              <a:sym typeface="Century Gothic"/>
            </a:endParaRPr>
          </a:p>
        </p:txBody>
      </p:sp>
      <p:cxnSp>
        <p:nvCxnSpPr>
          <p:cNvPr id="685" name="Google Shape;685;p78"/>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pic>
        <p:nvPicPr>
          <p:cNvPr id="686" name="Google Shape;686;p78"/>
          <p:cNvPicPr preferRelativeResize="0"/>
          <p:nvPr/>
        </p:nvPicPr>
        <p:blipFill>
          <a:blip r:embed="rId4">
            <a:alphaModFix/>
          </a:blip>
          <a:stretch>
            <a:fillRect/>
          </a:stretch>
        </p:blipFill>
        <p:spPr>
          <a:xfrm>
            <a:off x="152400" y="755100"/>
            <a:ext cx="10598149" cy="5392222"/>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pic>
        <p:nvPicPr>
          <p:cNvPr id="691" name="Google Shape;691;p79"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692" name="Google Shape;692;p79"/>
          <p:cNvSpPr txBox="1"/>
          <p:nvPr/>
        </p:nvSpPr>
        <p:spPr>
          <a:xfrm>
            <a:off x="0" y="17700"/>
            <a:ext cx="106461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ASSET MANAGEMENT - GAINS &amp; OPPORTUNITIES?   </a:t>
            </a:r>
            <a:endParaRPr sz="3200" b="1">
              <a:solidFill>
                <a:schemeClr val="dk1"/>
              </a:solidFill>
              <a:latin typeface="Century Gothic"/>
              <a:ea typeface="Century Gothic"/>
              <a:cs typeface="Century Gothic"/>
              <a:sym typeface="Century Gothic"/>
            </a:endParaRPr>
          </a:p>
        </p:txBody>
      </p:sp>
      <p:cxnSp>
        <p:nvCxnSpPr>
          <p:cNvPr id="693" name="Google Shape;693;p79"/>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pic>
        <p:nvPicPr>
          <p:cNvPr id="694" name="Google Shape;694;p79"/>
          <p:cNvPicPr preferRelativeResize="0"/>
          <p:nvPr/>
        </p:nvPicPr>
        <p:blipFill>
          <a:blip r:embed="rId4">
            <a:alphaModFix/>
          </a:blip>
          <a:stretch>
            <a:fillRect/>
          </a:stretch>
        </p:blipFill>
        <p:spPr>
          <a:xfrm>
            <a:off x="152400" y="755100"/>
            <a:ext cx="10598149" cy="5304249"/>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pic>
        <p:nvPicPr>
          <p:cNvPr id="699" name="Google Shape;699;p80"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700" name="Google Shape;700;p80"/>
          <p:cNvSpPr txBox="1"/>
          <p:nvPr/>
        </p:nvSpPr>
        <p:spPr>
          <a:xfrm>
            <a:off x="0" y="17700"/>
            <a:ext cx="106461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ASSET MANAGEMENT - GAINS &amp; OPPORTUNITIES?   </a:t>
            </a:r>
            <a:endParaRPr sz="3200" b="1">
              <a:solidFill>
                <a:schemeClr val="dk1"/>
              </a:solidFill>
              <a:latin typeface="Century Gothic"/>
              <a:ea typeface="Century Gothic"/>
              <a:cs typeface="Century Gothic"/>
              <a:sym typeface="Century Gothic"/>
            </a:endParaRPr>
          </a:p>
        </p:txBody>
      </p:sp>
      <p:cxnSp>
        <p:nvCxnSpPr>
          <p:cNvPr id="701" name="Google Shape;701;p80"/>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pic>
        <p:nvPicPr>
          <p:cNvPr id="702" name="Google Shape;702;p80"/>
          <p:cNvPicPr preferRelativeResize="0"/>
          <p:nvPr/>
        </p:nvPicPr>
        <p:blipFill>
          <a:blip r:embed="rId4">
            <a:alphaModFix/>
          </a:blip>
          <a:stretch>
            <a:fillRect/>
          </a:stretch>
        </p:blipFill>
        <p:spPr>
          <a:xfrm>
            <a:off x="152400" y="755100"/>
            <a:ext cx="10598149" cy="506103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pic>
        <p:nvPicPr>
          <p:cNvPr id="707" name="Google Shape;707;p81"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708" name="Google Shape;708;p81"/>
          <p:cNvSpPr txBox="1"/>
          <p:nvPr/>
        </p:nvSpPr>
        <p:spPr>
          <a:xfrm>
            <a:off x="0" y="17700"/>
            <a:ext cx="106461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ASSET MANAGEMENT - GAINS &amp; OPPORTUNITIES?   </a:t>
            </a:r>
            <a:endParaRPr sz="3200" b="1">
              <a:solidFill>
                <a:schemeClr val="dk1"/>
              </a:solidFill>
              <a:latin typeface="Century Gothic"/>
              <a:ea typeface="Century Gothic"/>
              <a:cs typeface="Century Gothic"/>
              <a:sym typeface="Century Gothic"/>
            </a:endParaRPr>
          </a:p>
        </p:txBody>
      </p:sp>
      <p:cxnSp>
        <p:nvCxnSpPr>
          <p:cNvPr id="709" name="Google Shape;709;p81"/>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pic>
        <p:nvPicPr>
          <p:cNvPr id="710" name="Google Shape;710;p81"/>
          <p:cNvPicPr preferRelativeResize="0"/>
          <p:nvPr/>
        </p:nvPicPr>
        <p:blipFill>
          <a:blip r:embed="rId4">
            <a:alphaModFix/>
          </a:blip>
          <a:stretch>
            <a:fillRect/>
          </a:stretch>
        </p:blipFill>
        <p:spPr>
          <a:xfrm>
            <a:off x="152400" y="755100"/>
            <a:ext cx="10598149" cy="5469846"/>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pic>
        <p:nvPicPr>
          <p:cNvPr id="715" name="Google Shape;715;p82" descr="Hive Black.jpg"/>
          <p:cNvPicPr preferRelativeResize="0"/>
          <p:nvPr/>
        </p:nvPicPr>
        <p:blipFill rotWithShape="1">
          <a:blip r:embed="rId3">
            <a:alphaModFix/>
          </a:blip>
          <a:srcRect t="46752" b="25583"/>
          <a:stretch/>
        </p:blipFill>
        <p:spPr>
          <a:xfrm>
            <a:off x="1" y="1"/>
            <a:ext cx="12188828" cy="2247901"/>
          </a:xfrm>
          <a:prstGeom prst="rect">
            <a:avLst/>
          </a:prstGeom>
          <a:noFill/>
          <a:ln>
            <a:noFill/>
          </a:ln>
        </p:spPr>
      </p:pic>
      <p:pic>
        <p:nvPicPr>
          <p:cNvPr id="716" name="Google Shape;716;p82"/>
          <p:cNvPicPr preferRelativeResize="0"/>
          <p:nvPr/>
        </p:nvPicPr>
        <p:blipFill rotWithShape="1">
          <a:blip r:embed="rId4">
            <a:alphaModFix/>
          </a:blip>
          <a:srcRect b="47246"/>
          <a:stretch/>
        </p:blipFill>
        <p:spPr>
          <a:xfrm>
            <a:off x="38700" y="2247900"/>
            <a:ext cx="12150124" cy="4272150"/>
          </a:xfrm>
          <a:prstGeom prst="rect">
            <a:avLst/>
          </a:prstGeom>
          <a:noFill/>
          <a:ln>
            <a:noFill/>
          </a:ln>
        </p:spPr>
      </p:pic>
      <p:pic>
        <p:nvPicPr>
          <p:cNvPr id="717" name="Google Shape;717;p82" descr="hiventy_logo_blanc-DEF.eps"/>
          <p:cNvPicPr preferRelativeResize="0"/>
          <p:nvPr/>
        </p:nvPicPr>
        <p:blipFill rotWithShape="1">
          <a:blip r:embed="rId5">
            <a:alphaModFix/>
          </a:blip>
          <a:srcRect t="66106"/>
          <a:stretch/>
        </p:blipFill>
        <p:spPr>
          <a:xfrm>
            <a:off x="3371850" y="-330200"/>
            <a:ext cx="5448300" cy="1790699"/>
          </a:xfrm>
          <a:prstGeom prst="rect">
            <a:avLst/>
          </a:prstGeom>
          <a:noFill/>
          <a:ln>
            <a:noFill/>
          </a:ln>
        </p:spPr>
      </p:pic>
      <p:pic>
        <p:nvPicPr>
          <p:cNvPr id="718" name="Google Shape;718;p82" descr="Hive Black.jpg"/>
          <p:cNvPicPr preferRelativeResize="0"/>
          <p:nvPr/>
        </p:nvPicPr>
        <p:blipFill rotWithShape="1">
          <a:blip r:embed="rId3">
            <a:alphaModFix/>
          </a:blip>
          <a:srcRect t="64216" b="29219"/>
          <a:stretch/>
        </p:blipFill>
        <p:spPr>
          <a:xfrm>
            <a:off x="1" y="6388099"/>
            <a:ext cx="12188828" cy="533402"/>
          </a:xfrm>
          <a:prstGeom prst="rect">
            <a:avLst/>
          </a:prstGeom>
          <a:noFill/>
          <a:ln>
            <a:noFill/>
          </a:ln>
        </p:spPr>
      </p:pic>
      <p:sp>
        <p:nvSpPr>
          <p:cNvPr id="719" name="Google Shape;719;p82"/>
          <p:cNvSpPr txBox="1"/>
          <p:nvPr/>
        </p:nvSpPr>
        <p:spPr>
          <a:xfrm>
            <a:off x="1409700" y="6388100"/>
            <a:ext cx="100035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lt1"/>
                </a:solidFill>
                <a:latin typeface="Century Gothic"/>
                <a:ea typeface="Century Gothic"/>
                <a:cs typeface="Century Gothic"/>
                <a:sym typeface="Century Gothic"/>
              </a:rPr>
              <a:t>POLAND </a:t>
            </a:r>
            <a:r>
              <a:rPr lang="en-US" sz="2800">
                <a:solidFill>
                  <a:srgbClr val="EE006F"/>
                </a:solidFill>
                <a:latin typeface="Merriweather Sans"/>
                <a:ea typeface="Merriweather Sans"/>
                <a:cs typeface="Merriweather Sans"/>
                <a:sym typeface="Merriweather Sans"/>
              </a:rPr>
              <a:t>Ι</a:t>
            </a:r>
            <a:r>
              <a:rPr lang="en-US" sz="2800">
                <a:solidFill>
                  <a:schemeClr val="lt1"/>
                </a:solidFill>
                <a:latin typeface="Century Gothic"/>
                <a:ea typeface="Century Gothic"/>
                <a:cs typeface="Century Gothic"/>
                <a:sym typeface="Century Gothic"/>
              </a:rPr>
              <a:t> VIETNAM </a:t>
            </a:r>
            <a:r>
              <a:rPr lang="en-US" sz="2800">
                <a:solidFill>
                  <a:srgbClr val="EE006F"/>
                </a:solidFill>
                <a:latin typeface="Merriweather Sans"/>
                <a:ea typeface="Merriweather Sans"/>
                <a:cs typeface="Merriweather Sans"/>
                <a:sym typeface="Merriweather Sans"/>
              </a:rPr>
              <a:t>Ι</a:t>
            </a:r>
            <a:r>
              <a:rPr lang="en-US" sz="2800">
                <a:solidFill>
                  <a:schemeClr val="lt1"/>
                </a:solidFill>
                <a:latin typeface="Century Gothic"/>
                <a:ea typeface="Century Gothic"/>
                <a:cs typeface="Century Gothic"/>
                <a:sym typeface="Century Gothic"/>
              </a:rPr>
              <a:t> SINGAPORE </a:t>
            </a:r>
            <a:r>
              <a:rPr lang="en-US" sz="2800">
                <a:solidFill>
                  <a:srgbClr val="EE006F"/>
                </a:solidFill>
                <a:latin typeface="Merriweather Sans"/>
                <a:ea typeface="Merriweather Sans"/>
                <a:cs typeface="Merriweather Sans"/>
                <a:sym typeface="Merriweather Sans"/>
              </a:rPr>
              <a:t>Ι</a:t>
            </a:r>
            <a:r>
              <a:rPr lang="en-US" sz="2800">
                <a:solidFill>
                  <a:schemeClr val="lt1"/>
                </a:solidFill>
                <a:latin typeface="Century Gothic"/>
                <a:ea typeface="Century Gothic"/>
                <a:cs typeface="Century Gothic"/>
                <a:sym typeface="Century Gothic"/>
              </a:rPr>
              <a:t> KENYA </a:t>
            </a:r>
            <a:r>
              <a:rPr lang="en-US" sz="2800">
                <a:solidFill>
                  <a:srgbClr val="EE006F"/>
                </a:solidFill>
                <a:latin typeface="Merriweather Sans"/>
                <a:ea typeface="Merriweather Sans"/>
                <a:cs typeface="Merriweather Sans"/>
                <a:sym typeface="Merriweather Sans"/>
              </a:rPr>
              <a:t>Ι</a:t>
            </a:r>
            <a:r>
              <a:rPr lang="en-US" sz="2800">
                <a:solidFill>
                  <a:schemeClr val="lt1"/>
                </a:solidFill>
                <a:latin typeface="Century Gothic"/>
                <a:ea typeface="Century Gothic"/>
                <a:cs typeface="Century Gothic"/>
                <a:sym typeface="Century Gothic"/>
              </a:rPr>
              <a:t> NIGERIA</a:t>
            </a:r>
            <a:endParaRPr sz="2800">
              <a:solidFill>
                <a:schemeClr val="lt1"/>
              </a:solidFill>
              <a:latin typeface="Century Gothic"/>
              <a:ea typeface="Century Gothic"/>
              <a:cs typeface="Century Gothic"/>
              <a:sym typeface="Century Gothic"/>
            </a:endParaRPr>
          </a:p>
        </p:txBody>
      </p:sp>
      <p:sp>
        <p:nvSpPr>
          <p:cNvPr id="720" name="Google Shape;720;p82"/>
          <p:cNvSpPr txBox="1"/>
          <p:nvPr/>
        </p:nvSpPr>
        <p:spPr>
          <a:xfrm>
            <a:off x="63" y="2940800"/>
            <a:ext cx="121887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b="1">
                <a:latin typeface="Century Gothic"/>
                <a:ea typeface="Century Gothic"/>
                <a:cs typeface="Century Gothic"/>
                <a:sym typeface="Century Gothic"/>
              </a:rPr>
              <a:t>MANY THANKS</a:t>
            </a:r>
            <a:endParaRPr sz="3600" b="1">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20"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150" name="Google Shape;150;p20"/>
          <p:cNvSpPr txBox="1"/>
          <p:nvPr/>
        </p:nvSpPr>
        <p:spPr>
          <a:xfrm>
            <a:off x="0" y="17700"/>
            <a:ext cx="106461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Century Gothic"/>
                <a:ea typeface="Century Gothic"/>
                <a:cs typeface="Century Gothic"/>
                <a:sym typeface="Century Gothic"/>
              </a:rPr>
              <a:t>HIVENTY - VALUES</a:t>
            </a:r>
            <a:endParaRPr sz="3200" b="1">
              <a:solidFill>
                <a:schemeClr val="dk1"/>
              </a:solidFill>
              <a:latin typeface="Century Gothic"/>
              <a:ea typeface="Century Gothic"/>
              <a:cs typeface="Century Gothic"/>
              <a:sym typeface="Century Gothic"/>
            </a:endParaRPr>
          </a:p>
        </p:txBody>
      </p:sp>
      <p:cxnSp>
        <p:nvCxnSpPr>
          <p:cNvPr id="151" name="Google Shape;151;p20"/>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sp>
        <p:nvSpPr>
          <p:cNvPr id="152" name="Google Shape;152;p20"/>
          <p:cNvSpPr txBox="1"/>
          <p:nvPr/>
        </p:nvSpPr>
        <p:spPr>
          <a:xfrm>
            <a:off x="185950" y="798450"/>
            <a:ext cx="10828500" cy="4177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800">
                <a:solidFill>
                  <a:schemeClr val="dk1"/>
                </a:solidFill>
                <a:latin typeface="Century Gothic"/>
                <a:ea typeface="Century Gothic"/>
                <a:cs typeface="Century Gothic"/>
                <a:sym typeface="Century Gothic"/>
              </a:rPr>
              <a:t>OUR VALUES : </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120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Sharing the world stories (founding Member of EGA): Our involvement to be present in all continents and to contribute promoting films and series from everywhere and all cultural backgrounds</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CSR policies: Our involvement in preserving earth and its leaving resources trying to reduce our footprint</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Inclusion: Our involvement in respecting everyone’s essence whatever the color, religion, sex...</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Respect of creations: Our involvement in respecting the creative intents of storytellers and make sure they are preserved until final deliveries.</a:t>
            </a:r>
            <a:endParaRPr sz="180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rgbClr val="EE006F"/>
              </a:buClr>
              <a:buSzPts val="1800"/>
              <a:buChar char="•"/>
            </a:pPr>
            <a:r>
              <a:rPr lang="en-US" sz="1800">
                <a:solidFill>
                  <a:schemeClr val="dk1"/>
                </a:solidFill>
                <a:latin typeface="Century Gothic"/>
                <a:ea typeface="Century Gothic"/>
                <a:cs typeface="Century Gothic"/>
                <a:sym typeface="Century Gothic"/>
              </a:rPr>
              <a:t>Find solutions to make business: develop workflows and tools fitting content owners’ needs </a:t>
            </a:r>
            <a:endParaRPr sz="180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1800">
              <a:solidFill>
                <a:schemeClr val="dk1"/>
              </a:solidFill>
              <a:latin typeface="Century Gothic"/>
              <a:ea typeface="Century Gothic"/>
              <a:cs typeface="Century Gothic"/>
              <a:sym typeface="Century Gothic"/>
            </a:endParaRPr>
          </a:p>
          <a:p>
            <a:pPr marL="0" lvl="0" indent="0" algn="l" rtl="0">
              <a:lnSpc>
                <a:spcPct val="115000"/>
              </a:lnSpc>
              <a:spcBef>
                <a:spcPts val="1200"/>
              </a:spcBef>
              <a:spcAft>
                <a:spcPts val="1200"/>
              </a:spcAft>
              <a:buNone/>
            </a:pPr>
            <a:endParaRPr sz="1800">
              <a:solidFill>
                <a:schemeClr val="dk1"/>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21"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158" name="Google Shape;158;p21"/>
          <p:cNvSpPr txBox="1"/>
          <p:nvPr/>
        </p:nvSpPr>
        <p:spPr>
          <a:xfrm>
            <a:off x="74" y="1615275"/>
            <a:ext cx="109710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dk1"/>
                </a:solidFill>
                <a:latin typeface="Century Gothic"/>
                <a:ea typeface="Century Gothic"/>
                <a:cs typeface="Century Gothic"/>
                <a:sym typeface="Century Gothic"/>
              </a:rPr>
              <a:t>ENTERTAINMENT &amp; MEDIA </a:t>
            </a:r>
            <a:endParaRPr sz="4000" b="1">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en-US" sz="4000" b="1">
                <a:solidFill>
                  <a:schemeClr val="dk1"/>
                </a:solidFill>
                <a:latin typeface="Century Gothic"/>
                <a:ea typeface="Century Gothic"/>
                <a:cs typeface="Century Gothic"/>
                <a:sym typeface="Century Gothic"/>
              </a:rPr>
              <a:t>GLOBAL MARKET OVERVIEW</a:t>
            </a:r>
            <a:endParaRPr sz="4000" b="1">
              <a:solidFill>
                <a:schemeClr val="dk1"/>
              </a:solidFill>
              <a:latin typeface="Century Gothic"/>
              <a:ea typeface="Century Gothic"/>
              <a:cs typeface="Century Gothic"/>
              <a:sym typeface="Century Gothic"/>
            </a:endParaRPr>
          </a:p>
        </p:txBody>
      </p:sp>
      <p:pic>
        <p:nvPicPr>
          <p:cNvPr id="159" name="Google Shape;159;p21"/>
          <p:cNvPicPr preferRelativeResize="0"/>
          <p:nvPr/>
        </p:nvPicPr>
        <p:blipFill>
          <a:blip r:embed="rId4">
            <a:alphaModFix/>
          </a:blip>
          <a:stretch>
            <a:fillRect/>
          </a:stretch>
        </p:blipFill>
        <p:spPr>
          <a:xfrm>
            <a:off x="4470738" y="5060775"/>
            <a:ext cx="2029674" cy="5082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22" descr="Screenshot 2021-06-22 at 09.56.29.png"/>
          <p:cNvPicPr preferRelativeResize="0"/>
          <p:nvPr/>
        </p:nvPicPr>
        <p:blipFill rotWithShape="1">
          <a:blip r:embed="rId3">
            <a:alphaModFix/>
          </a:blip>
          <a:srcRect/>
          <a:stretch/>
        </p:blipFill>
        <p:spPr>
          <a:xfrm>
            <a:off x="10902950" y="25400"/>
            <a:ext cx="1308100" cy="6769100"/>
          </a:xfrm>
          <a:prstGeom prst="rect">
            <a:avLst/>
          </a:prstGeom>
          <a:noFill/>
          <a:ln>
            <a:noFill/>
          </a:ln>
        </p:spPr>
      </p:pic>
      <p:sp>
        <p:nvSpPr>
          <p:cNvPr id="165" name="Google Shape;165;p22"/>
          <p:cNvSpPr txBox="1"/>
          <p:nvPr/>
        </p:nvSpPr>
        <p:spPr>
          <a:xfrm>
            <a:off x="0" y="17700"/>
            <a:ext cx="10646100" cy="5850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US" sz="3200" b="1">
                <a:solidFill>
                  <a:schemeClr val="dk1"/>
                </a:solidFill>
                <a:latin typeface="Century Gothic"/>
                <a:ea typeface="Century Gothic"/>
                <a:cs typeface="Century Gothic"/>
                <a:sym typeface="Century Gothic"/>
              </a:rPr>
              <a:t>DIGITAL REVENUE VS GLOBAL E&amp;M REVENUE</a:t>
            </a:r>
            <a:endParaRPr sz="3200" b="1">
              <a:solidFill>
                <a:schemeClr val="dk1"/>
              </a:solidFill>
              <a:latin typeface="Century Gothic"/>
              <a:ea typeface="Century Gothic"/>
              <a:cs typeface="Century Gothic"/>
              <a:sym typeface="Century Gothic"/>
            </a:endParaRPr>
          </a:p>
        </p:txBody>
      </p:sp>
      <p:cxnSp>
        <p:nvCxnSpPr>
          <p:cNvPr id="166" name="Google Shape;166;p22"/>
          <p:cNvCxnSpPr/>
          <p:nvPr/>
        </p:nvCxnSpPr>
        <p:spPr>
          <a:xfrm>
            <a:off x="0" y="513588"/>
            <a:ext cx="9436200" cy="0"/>
          </a:xfrm>
          <a:prstGeom prst="straightConnector1">
            <a:avLst/>
          </a:prstGeom>
          <a:noFill/>
          <a:ln w="25400" cap="flat" cmpd="sng">
            <a:solidFill>
              <a:srgbClr val="EE006F"/>
            </a:solidFill>
            <a:prstDash val="solid"/>
            <a:round/>
            <a:headEnd type="none" w="sm" len="sm"/>
            <a:tailEnd type="none" w="sm" len="sm"/>
          </a:ln>
          <a:effectLst>
            <a:outerShdw blurRad="40000" dist="20000" dir="5400000" rotWithShape="0">
              <a:srgbClr val="000000">
                <a:alpha val="37650"/>
              </a:srgbClr>
            </a:outerShdw>
          </a:effectLst>
        </p:spPr>
      </p:cxnSp>
      <p:pic>
        <p:nvPicPr>
          <p:cNvPr id="167" name="Google Shape;167;p22"/>
          <p:cNvPicPr preferRelativeResize="0"/>
          <p:nvPr/>
        </p:nvPicPr>
        <p:blipFill rotWithShape="1">
          <a:blip r:embed="rId4">
            <a:alphaModFix/>
          </a:blip>
          <a:srcRect t="18758" r="2874"/>
          <a:stretch/>
        </p:blipFill>
        <p:spPr>
          <a:xfrm>
            <a:off x="76200" y="822600"/>
            <a:ext cx="10791900" cy="4327076"/>
          </a:xfrm>
          <a:prstGeom prst="rect">
            <a:avLst/>
          </a:prstGeom>
          <a:noFill/>
          <a:ln>
            <a:noFill/>
          </a:ln>
        </p:spPr>
      </p:pic>
      <p:sp>
        <p:nvSpPr>
          <p:cNvPr id="168" name="Google Shape;168;p22"/>
          <p:cNvSpPr txBox="1"/>
          <p:nvPr/>
        </p:nvSpPr>
        <p:spPr>
          <a:xfrm>
            <a:off x="152400" y="615625"/>
            <a:ext cx="831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latin typeface="Calibri"/>
                <a:ea typeface="Calibri"/>
                <a:cs typeface="Calibri"/>
                <a:sym typeface="Calibri"/>
              </a:rPr>
              <a:t>Trillion$</a:t>
            </a:r>
            <a:endParaRPr sz="1200">
              <a:latin typeface="Calibri"/>
              <a:ea typeface="Calibri"/>
              <a:cs typeface="Calibri"/>
              <a:sym typeface="Calibri"/>
            </a:endParaRPr>
          </a:p>
        </p:txBody>
      </p:sp>
      <p:sp>
        <p:nvSpPr>
          <p:cNvPr id="169" name="Google Shape;169;p22"/>
          <p:cNvSpPr txBox="1"/>
          <p:nvPr/>
        </p:nvSpPr>
        <p:spPr>
          <a:xfrm>
            <a:off x="152400" y="5879200"/>
            <a:ext cx="107919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800">
              <a:latin typeface="Century Gothic"/>
              <a:ea typeface="Century Gothic"/>
              <a:cs typeface="Century Gothic"/>
              <a:sym typeface="Century Gothic"/>
            </a:endParaRPr>
          </a:p>
        </p:txBody>
      </p:sp>
      <p:sp>
        <p:nvSpPr>
          <p:cNvPr id="170" name="Google Shape;170;p22"/>
          <p:cNvSpPr txBox="1"/>
          <p:nvPr/>
        </p:nvSpPr>
        <p:spPr>
          <a:xfrm>
            <a:off x="0" y="5225875"/>
            <a:ext cx="11445000" cy="161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dk1"/>
                </a:solidFill>
                <a:latin typeface="Century Gothic"/>
                <a:ea typeface="Century Gothic"/>
                <a:cs typeface="Century Gothic"/>
                <a:sym typeface="Century Gothic"/>
              </a:rPr>
              <a:t>=&gt; Global revenue Media &amp; Entertainment: 2.3 bn$ in 2020, forecast growth 2.6bn$ in 2023</a:t>
            </a:r>
            <a:endParaRPr sz="18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r>
              <a:rPr lang="en-US" sz="1800">
                <a:solidFill>
                  <a:schemeClr val="dk1"/>
                </a:solidFill>
                <a:latin typeface="Century Gothic"/>
                <a:ea typeface="Century Gothic"/>
                <a:cs typeface="Century Gothic"/>
                <a:sym typeface="Century Gothic"/>
              </a:rPr>
              <a:t>=&gt; USA represents approx. 39% of the global market in 2019. However China should overtake the American market by 2023 </a:t>
            </a:r>
            <a:endParaRPr sz="180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800">
                <a:solidFill>
                  <a:srgbClr val="222222"/>
                </a:solidFill>
                <a:highlight>
                  <a:srgbClr val="FFFFFF"/>
                </a:highlight>
                <a:latin typeface="Century Gothic"/>
                <a:ea typeface="Century Gothic"/>
                <a:cs typeface="Century Gothic"/>
                <a:sym typeface="Century Gothic"/>
              </a:rPr>
              <a:t>=&gt; The digital revenue represented 57.3% of the 2.3tr$ entire global Entertainment &amp; Media revenue in 2020 and will reach 61% of the 2.6tr$ global revenue in 2023. </a:t>
            </a:r>
            <a:endParaRPr sz="1800">
              <a:solidFill>
                <a:schemeClr val="dk1"/>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6377</Words>
  <Application>Microsoft Macintosh PowerPoint</Application>
  <PresentationFormat>Custom</PresentationFormat>
  <Paragraphs>644</Paragraphs>
  <Slides>69</Slides>
  <Notes>69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69</vt:i4>
      </vt:variant>
    </vt:vector>
  </HeadingPairs>
  <TitlesOfParts>
    <vt:vector size="72" baseType="lpstr">
      <vt:lpstr>Merriweather Sans</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Juliette Vivier</cp:lastModifiedBy>
  <cp:revision>1</cp:revision>
  <dcterms:modified xsi:type="dcterms:W3CDTF">2021-09-27T08:56:13Z</dcterms:modified>
</cp:coreProperties>
</file>